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4" r:id="rId3"/>
    <p:sldId id="257" r:id="rId4"/>
    <p:sldId id="308" r:id="rId5"/>
    <p:sldId id="314" r:id="rId6"/>
    <p:sldId id="307" r:id="rId7"/>
    <p:sldId id="285" r:id="rId8"/>
    <p:sldId id="312" r:id="rId9"/>
    <p:sldId id="310" r:id="rId10"/>
    <p:sldId id="313" r:id="rId11"/>
    <p:sldId id="315" r:id="rId12"/>
    <p:sldId id="316" r:id="rId13"/>
    <p:sldId id="317" r:id="rId14"/>
    <p:sldId id="318" r:id="rId15"/>
    <p:sldId id="320" r:id="rId16"/>
    <p:sldId id="277" r:id="rId17"/>
    <p:sldId id="344" r:id="rId18"/>
    <p:sldId id="311" r:id="rId19"/>
    <p:sldId id="282" r:id="rId20"/>
    <p:sldId id="281" r:id="rId21"/>
    <p:sldId id="327" r:id="rId22"/>
    <p:sldId id="345" r:id="rId23"/>
    <p:sldId id="339" r:id="rId24"/>
    <p:sldId id="340" r:id="rId25"/>
    <p:sldId id="346" r:id="rId26"/>
    <p:sldId id="347" r:id="rId27"/>
    <p:sldId id="348" r:id="rId28"/>
    <p:sldId id="349" r:id="rId29"/>
    <p:sldId id="350" r:id="rId30"/>
    <p:sldId id="338" r:id="rId31"/>
    <p:sldId id="341" r:id="rId32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F065"/>
    <a:srgbClr val="7A6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591" autoAdjust="0"/>
  </p:normalViewPr>
  <p:slideViewPr>
    <p:cSldViewPr>
      <p:cViewPr varScale="1">
        <p:scale>
          <a:sx n="76" d="100"/>
          <a:sy n="76" d="100"/>
        </p:scale>
        <p:origin x="-15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7243F49-0280-4EF1-979E-EAA4CA7FD69E}" type="datetime1">
              <a:rPr lang="en-US"/>
              <a:pPr>
                <a:defRPr/>
              </a:pPr>
              <a:t>3/15/13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8534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E0F50F6-10EE-42DE-AD57-DE1D3F0DF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1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wrap="square" lIns="91886" tIns="45943" rIns="91886" bIns="459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wrap="square" lIns="91886" tIns="45943" rIns="91886" bIns="459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AE6AC6A-1124-4775-A2CD-423922BA1A04}" type="datetime1">
              <a:rPr lang="en-US"/>
              <a:pPr>
                <a:defRPr/>
              </a:pPr>
              <a:t>3/15/13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02150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886" tIns="45943" rIns="91886" bIns="4594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wrap="square" lIns="91886" tIns="45943" rIns="91886" bIns="4594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wrap="square" lIns="91886" tIns="45943" rIns="91886" bIns="459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886" tIns="45943" rIns="91886" bIns="459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23770E5-2441-4426-8BBE-2D327C1D6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AD07A92-35C1-4B11-AA6F-8C04E364F841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13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14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15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C4075C1-2241-4878-8BD0-919DABD7A7A4}" type="slidenum">
              <a:rPr lang="en-US" smtClean="0">
                <a:latin typeface="Calibri" pitchFamily="34" charset="0"/>
              </a:rPr>
              <a:pPr eaLnBrk="1" hangingPunct="1"/>
              <a:t>16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18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51EE92-8F40-444C-A425-0302E982ED6D}" type="slidenum">
              <a:rPr lang="en-US" smtClean="0">
                <a:latin typeface="Calibri" pitchFamily="34" charset="0"/>
              </a:rPr>
              <a:pPr eaLnBrk="1" hangingPunct="1"/>
              <a:t>19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51EE92-8F40-444C-A425-0302E982ED6D}" type="slidenum">
              <a:rPr lang="en-US" smtClean="0">
                <a:latin typeface="Calibri" pitchFamily="34" charset="0"/>
              </a:rPr>
              <a:pPr eaLnBrk="1" hangingPunct="1"/>
              <a:t>20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DFE587A-F677-4979-A1E4-EE9C97DC792B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51EE92-8F40-444C-A425-0302E982ED6D}" type="slidenum">
              <a:rPr lang="en-US" smtClean="0">
                <a:latin typeface="Calibri" pitchFamily="34" charset="0"/>
              </a:rPr>
              <a:pPr eaLnBrk="1" hangingPunct="1"/>
              <a:t>21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51EE92-8F40-444C-A425-0302E982ED6D}" type="slidenum">
              <a:rPr lang="en-US" smtClean="0">
                <a:latin typeface="Calibri" pitchFamily="34" charset="0"/>
              </a:rPr>
              <a:pPr eaLnBrk="1" hangingPunct="1"/>
              <a:t>23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FDE6356-928B-482B-B388-8B73769336B9}" type="slidenum">
              <a:rPr lang="en-US" smtClean="0">
                <a:latin typeface="Calibri" pitchFamily="34" charset="0"/>
              </a:rPr>
              <a:pPr eaLnBrk="1" hangingPunct="1"/>
              <a:t>24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AEA6C83-CAA8-4D84-A773-7BDBDE60A78D}" type="slidenum">
              <a:rPr lang="en-US" smtClean="0">
                <a:latin typeface="Calibri" pitchFamily="34" charset="0"/>
              </a:rPr>
              <a:pPr eaLnBrk="1" hangingPunct="1"/>
              <a:t>31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7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971975-0640-4975-A180-80383989812D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C0DCC-333E-4387-A989-0CAC6500C4B1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0055BEB-ED2E-4A1B-805F-6B95679A74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677D6-B177-42C5-A446-3B44DF92FAE5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5C78-0825-451F-9BAB-4B4FEFD200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EA281-1DF0-4FA8-A74C-7FC56E3ED5C4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046CB-AC86-43C0-941B-455617C43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621F1-87E8-44A3-97C8-FE5507AAA5BF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69A89-EAE8-43BF-863E-46E181967F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44DE1-AA80-4B12-A31C-7D1768E85664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5FD66-7538-470E-9A8E-2098BD46E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EF56F-3FCE-44EE-A65D-9F89370A84AA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A08D5-4BF3-4159-AACB-290E3C10D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C9116-B99B-459E-BF82-C945406BC6FF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64408-FF36-43BA-83A7-E74F08F978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69728-0E5C-4C97-8DD4-00195661A4F9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56DF3-F46D-4BB8-8A35-164007E61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99D67-3A73-44FA-A9CE-672810EEDBA1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51541-26EB-462A-BA17-691853DD32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92187-AD1B-46EF-A648-16A3A64B1C15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4170E-E23C-478F-AE09-53D210588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65B6F-4D0C-46C8-BFFB-16452230EE59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2CBE9-969B-4ADF-9B5C-D89EFCD5E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335775-B5B7-4954-B0EF-937F61A0C55F}" type="datetime1">
              <a:rPr lang="en-US" smtClean="0"/>
              <a:pPr>
                <a:defRPr/>
              </a:pPr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7A864D09-696B-474A-B392-87EB4B60F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0"/>
            <a:ext cx="8686800" cy="1219200"/>
          </a:xfrm>
          <a:ln>
            <a:miter lim="800000"/>
            <a:headEnd/>
            <a:tailEnd/>
          </a:ln>
          <a:extLst/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6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ROTARY DISTRICT 5340</a:t>
            </a:r>
            <a:r>
              <a:rPr lang="en-US" sz="46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46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MEMBERSHIP</a:t>
            </a:r>
            <a:endParaRPr sz="4600" b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7171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1" y="304799"/>
            <a:ext cx="3200401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33400"/>
            <a:ext cx="1926012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33400"/>
            <a:ext cx="134588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WHAT a new MEMBER should be</a:t>
            </a:r>
            <a:endParaRPr lang="en-US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3860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So…..Is your club attractive to this ideal member?</a:t>
            </a:r>
          </a:p>
          <a:p>
            <a:pPr marL="68580" indent="0"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5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WHAT a new MEMBER should be</a:t>
            </a:r>
            <a:endParaRPr lang="en-US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919414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Does your club provide a good value for their time and $$$ ?</a:t>
            </a:r>
          </a:p>
          <a:p>
            <a:endParaRPr lang="en-US" sz="4000" dirty="0"/>
          </a:p>
          <a:p>
            <a:r>
              <a:rPr lang="en-US" sz="4000" dirty="0" smtClean="0"/>
              <a:t>What is your average billing rate?</a:t>
            </a:r>
          </a:p>
          <a:p>
            <a:r>
              <a:rPr lang="en-US" sz="4000" dirty="0" smtClean="0"/>
              <a:t>Multiply by # of members</a:t>
            </a:r>
          </a:p>
          <a:p>
            <a:r>
              <a:rPr lang="en-US" sz="4000" dirty="0" smtClean="0"/>
              <a:t>Multiply by 1.5 hours each week</a:t>
            </a:r>
          </a:p>
          <a:p>
            <a:pPr marL="68580" indent="0"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4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WHAT a new MEMBER </a:t>
            </a:r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WANTS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3860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u="sng" dirty="0" smtClean="0"/>
              <a:t>attracts</a:t>
            </a:r>
            <a:r>
              <a:rPr lang="en-US" sz="4000" dirty="0" smtClean="0"/>
              <a:t> new members and what keeps them in Rotary?</a:t>
            </a:r>
          </a:p>
          <a:p>
            <a:pPr marL="68580" indent="0">
              <a:buNone/>
            </a:pPr>
            <a:endParaRPr lang="en-US" sz="4000" dirty="0" smtClean="0"/>
          </a:p>
          <a:p>
            <a:pPr marL="68580" indent="0"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00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WHAT a </a:t>
            </a:r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MEMBER </a:t>
            </a:r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WANTS</a:t>
            </a:r>
            <a:endParaRPr lang="en-US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00414"/>
          </a:xfrm>
        </p:spPr>
        <p:txBody>
          <a:bodyPr>
            <a:normAutofit/>
          </a:bodyPr>
          <a:lstStyle/>
          <a:p>
            <a:r>
              <a:rPr lang="en-US" sz="3200" dirty="0"/>
              <a:t>Get involved in </a:t>
            </a:r>
            <a:r>
              <a:rPr lang="en-US" sz="3200" dirty="0" smtClean="0"/>
              <a:t>our </a:t>
            </a:r>
            <a:r>
              <a:rPr lang="en-US" sz="3200" dirty="0"/>
              <a:t>communities </a:t>
            </a:r>
          </a:p>
          <a:p>
            <a:r>
              <a:rPr lang="en-US" sz="3200" dirty="0"/>
              <a:t>Connect with other professionals </a:t>
            </a:r>
          </a:p>
          <a:p>
            <a:r>
              <a:rPr lang="en-US" sz="3200" dirty="0"/>
              <a:t>Share </a:t>
            </a:r>
            <a:r>
              <a:rPr lang="en-US" sz="3200" dirty="0" smtClean="0"/>
              <a:t>time </a:t>
            </a:r>
            <a:r>
              <a:rPr lang="en-US" sz="3200" dirty="0"/>
              <a:t>and experience with young people </a:t>
            </a:r>
          </a:p>
          <a:p>
            <a:r>
              <a:rPr lang="en-US" sz="3200" dirty="0"/>
              <a:t>Support global causes, such as eradicating polio </a:t>
            </a:r>
          </a:p>
          <a:p>
            <a:r>
              <a:rPr lang="en-US" sz="3200" dirty="0" smtClean="0"/>
              <a:t>Use </a:t>
            </a:r>
            <a:r>
              <a:rPr lang="en-US" sz="3200" dirty="0"/>
              <a:t>their skills to help others </a:t>
            </a:r>
            <a:endParaRPr lang="en-US" sz="3200" dirty="0" smtClean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48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WHAT a </a:t>
            </a:r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MEMBER WANTS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480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Attractive, interesting clubs that provide value, and give individuals a feeling of accomplishment?</a:t>
            </a:r>
          </a:p>
          <a:p>
            <a:r>
              <a:rPr lang="en-US" sz="4000" dirty="0" smtClean="0"/>
              <a:t>Review your club’s attitude, environment, posture and direction.</a:t>
            </a:r>
          </a:p>
          <a:p>
            <a:endParaRPr lang="en-US" sz="4000" dirty="0" smtClean="0"/>
          </a:p>
          <a:p>
            <a:pPr marL="68580" indent="0"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18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Rotary clubs are like </a:t>
            </a:r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businesses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39956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They must have clear direction</a:t>
            </a:r>
          </a:p>
          <a:p>
            <a:r>
              <a:rPr lang="en-US" sz="4000" dirty="0" smtClean="0"/>
              <a:t>They must be consistent</a:t>
            </a:r>
          </a:p>
          <a:p>
            <a:r>
              <a:rPr lang="en-US" sz="4000" dirty="0" smtClean="0"/>
              <a:t>They must provide value</a:t>
            </a:r>
          </a:p>
          <a:p>
            <a:r>
              <a:rPr lang="en-US" sz="4000" dirty="0" smtClean="0"/>
              <a:t>They must be informative</a:t>
            </a:r>
          </a:p>
          <a:p>
            <a:r>
              <a:rPr lang="en-US" sz="4000" dirty="0" smtClean="0"/>
              <a:t>They must care about their members!</a:t>
            </a:r>
          </a:p>
          <a:p>
            <a:endParaRPr lang="en-US" sz="4000" dirty="0" smtClean="0"/>
          </a:p>
          <a:p>
            <a:pPr marL="68580" indent="0"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7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325562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4800" dirty="0">
                <a:solidFill>
                  <a:srgbClr val="FFFF00"/>
                </a:solidFill>
                <a:ea typeface="ＭＳ Ｐゴシック" pitchFamily="34" charset="-128"/>
              </a:rPr>
              <a:t>Innovative and </a:t>
            </a:r>
            <a:r>
              <a:rPr lang="en-US" sz="4800" dirty="0" smtClean="0">
                <a:solidFill>
                  <a:srgbClr val="FFFF00"/>
                </a:solidFill>
                <a:ea typeface="ＭＳ Ｐゴシック" pitchFamily="34" charset="-128"/>
              </a:rPr>
              <a:t>Flexible Rotary </a:t>
            </a:r>
            <a:r>
              <a:rPr lang="en-US" sz="4800" dirty="0">
                <a:solidFill>
                  <a:srgbClr val="FFFF00"/>
                </a:solidFill>
                <a:ea typeface="ＭＳ Ｐゴシック" pitchFamily="34" charset="-128"/>
              </a:rPr>
              <a:t>clubs </a:t>
            </a:r>
            <a:r>
              <a:rPr lang="en-US" sz="4800" dirty="0" smtClean="0">
                <a:solidFill>
                  <a:srgbClr val="FFFF00"/>
                </a:solidFill>
                <a:ea typeface="ＭＳ Ｐゴシック" pitchFamily="34" charset="-128"/>
              </a:rPr>
              <a:t>are:</a:t>
            </a:r>
            <a:endParaRPr lang="en-US" sz="48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75260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Fun</a:t>
            </a:r>
            <a:r>
              <a:rPr lang="en-US" sz="2400" dirty="0"/>
              <a:t>, dynamic, diverse, resilient, tolerant,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interested in trying </a:t>
            </a:r>
            <a:r>
              <a:rPr lang="en-US" sz="2400" dirty="0"/>
              <a:t>new things, proactive, member driven, results oriented, resourceful, inspirational, </a:t>
            </a:r>
            <a:r>
              <a:rPr lang="en-US" sz="2400" dirty="0" smtClean="0"/>
              <a:t>and relationship </a:t>
            </a:r>
            <a:r>
              <a:rPr lang="en-US" sz="2400" dirty="0"/>
              <a:t>rich.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They </a:t>
            </a:r>
            <a:r>
              <a:rPr lang="en-US" sz="2400" dirty="0"/>
              <a:t>support and strengthen their membership, focus and increase </a:t>
            </a:r>
            <a:r>
              <a:rPr lang="en-US" sz="2400" dirty="0" smtClean="0"/>
              <a:t>their humanitarian </a:t>
            </a:r>
            <a:r>
              <a:rPr lang="en-US" sz="2400" dirty="0"/>
              <a:t>service, and enhance their public image and awareness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-</a:t>
            </a:r>
            <a:r>
              <a:rPr lang="en-US" i="1" dirty="0" smtClean="0"/>
              <a:t>RI Quote from “Innovative Clubs”</a:t>
            </a:r>
            <a:endParaRPr lang="en-US" i="1" dirty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RECRUITING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799"/>
          </a:xfrm>
        </p:spPr>
        <p:txBody>
          <a:bodyPr>
            <a:normAutofit/>
          </a:bodyPr>
          <a:lstStyle/>
          <a:p>
            <a:r>
              <a:rPr lang="en-US" sz="4400" dirty="0"/>
              <a:t>Past </a:t>
            </a:r>
            <a:r>
              <a:rPr lang="en-US" sz="4400" dirty="0" smtClean="0"/>
              <a:t>RI President </a:t>
            </a:r>
            <a:r>
              <a:rPr lang="en-US" sz="4400" dirty="0"/>
              <a:t>Bill Boyd: </a:t>
            </a:r>
            <a:endParaRPr lang="en-US" sz="4400" dirty="0" smtClean="0"/>
          </a:p>
          <a:p>
            <a:pPr marL="68580" indent="0">
              <a:buNone/>
            </a:pPr>
            <a:r>
              <a:rPr lang="en-US" sz="4400" dirty="0" smtClean="0"/>
              <a:t>	If </a:t>
            </a:r>
            <a:r>
              <a:rPr lang="en-US" sz="4400" dirty="0"/>
              <a:t>we can explain who we are </a:t>
            </a:r>
            <a:r>
              <a:rPr lang="en-US" sz="4400" dirty="0" smtClean="0"/>
              <a:t>	and </a:t>
            </a:r>
            <a:r>
              <a:rPr lang="en-US" sz="4400" dirty="0"/>
              <a:t>what we can do, then we're </a:t>
            </a:r>
            <a:r>
              <a:rPr lang="en-US" sz="4400" dirty="0" smtClean="0"/>
              <a:t>	in </a:t>
            </a:r>
            <a:r>
              <a:rPr lang="en-US" sz="4400" dirty="0"/>
              <a:t>a position to say, </a:t>
            </a:r>
            <a:br>
              <a:rPr lang="en-US" sz="4400" dirty="0"/>
            </a:br>
            <a:r>
              <a:rPr lang="en-US" sz="4400" dirty="0" smtClean="0"/>
              <a:t>	"</a:t>
            </a:r>
            <a:r>
              <a:rPr lang="en-US" sz="4400" dirty="0"/>
              <a:t>Come join </a:t>
            </a:r>
            <a:r>
              <a:rPr lang="en-US" sz="4400" dirty="0" smtClean="0"/>
              <a:t>us.</a:t>
            </a:r>
            <a:r>
              <a:rPr lang="en-US" sz="4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58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WHAT A MEMBER IS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6701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 smtClean="0"/>
              <a:t>We Are All Ambassadors Of Rotary</a:t>
            </a:r>
          </a:p>
          <a:p>
            <a:pPr lvl="1"/>
            <a:r>
              <a:rPr lang="en-US" sz="3600" dirty="0" smtClean="0"/>
              <a:t>Positive attitude towards the growth and goals of your club.</a:t>
            </a:r>
          </a:p>
          <a:p>
            <a:pPr lvl="1"/>
            <a:r>
              <a:rPr lang="en-US" sz="3600" dirty="0" smtClean="0"/>
              <a:t>Through our interaction with the public we create an avenue for growth in membership.</a:t>
            </a:r>
            <a:endParaRPr lang="en-US" sz="3600" dirty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49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4300" dirty="0">
                <a:solidFill>
                  <a:srgbClr val="FFFF00"/>
                </a:solidFill>
                <a:ea typeface="ＭＳ Ｐゴシック" pitchFamily="34" charset="-128"/>
              </a:rPr>
              <a:t>RECRUIT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294696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2800" i="1" dirty="0" smtClean="0">
                <a:solidFill>
                  <a:srgbClr val="00B0F0"/>
                </a:solidFill>
                <a:ea typeface="ＭＳ Ｐゴシック" pitchFamily="34" charset="-128"/>
              </a:rPr>
              <a:t>Do your members know how to answer the question:  </a:t>
            </a:r>
            <a:br>
              <a:rPr lang="en-US" sz="2800" i="1" dirty="0" smtClean="0">
                <a:solidFill>
                  <a:srgbClr val="00B0F0"/>
                </a:solidFill>
                <a:ea typeface="ＭＳ Ｐゴシック" pitchFamily="34" charset="-128"/>
              </a:rPr>
            </a:br>
            <a:r>
              <a:rPr lang="en-US" sz="2800" i="1" dirty="0" smtClean="0">
                <a:solidFill>
                  <a:srgbClr val="FFFF00"/>
                </a:solidFill>
                <a:ea typeface="ＭＳ Ｐゴシック" pitchFamily="34" charset="-128"/>
              </a:rPr>
              <a:t>What is Rotary?</a:t>
            </a:r>
          </a:p>
          <a:p>
            <a:r>
              <a:rPr lang="en-US" sz="3200" dirty="0" smtClean="0">
                <a:solidFill>
                  <a:srgbClr val="FFFFFF"/>
                </a:solidFill>
                <a:ea typeface="ＭＳ Ｐゴシック" pitchFamily="34" charset="-128"/>
              </a:rPr>
              <a:t>Wear your Rotary pin = People will ask you!</a:t>
            </a:r>
          </a:p>
          <a:p>
            <a:r>
              <a:rPr lang="en-US" sz="3200" dirty="0" smtClean="0">
                <a:solidFill>
                  <a:srgbClr val="FFFFFF"/>
                </a:solidFill>
                <a:ea typeface="ＭＳ Ｐゴシック" pitchFamily="34" charset="-128"/>
              </a:rPr>
              <a:t>When they do……Do you have a Rotary </a:t>
            </a:r>
            <a:br>
              <a:rPr lang="en-US" sz="320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rgbClr val="FFFFFF"/>
                </a:solidFill>
                <a:ea typeface="ＭＳ Ｐゴシック" pitchFamily="34" charset="-128"/>
              </a:rPr>
              <a:t>elevator speech?</a:t>
            </a:r>
          </a:p>
          <a:p>
            <a:pPr lvl="1" eaLnBrk="1" hangingPunct="1"/>
            <a:endParaRPr lang="en-US" dirty="0" smtClean="0">
              <a:solidFill>
                <a:srgbClr val="FFC000"/>
              </a:solidFill>
              <a:ea typeface="ＭＳ Ｐゴシック" pitchFamily="34" charset="-128"/>
            </a:endParaRPr>
          </a:p>
        </p:txBody>
      </p:sp>
      <p:pic>
        <p:nvPicPr>
          <p:cNvPr id="4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obJr\AppData\Local\Microsoft\Windows\Temporary Internet Files\Content.IE5\942TYD0E\MC9002871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53" y="4191000"/>
            <a:ext cx="3182293" cy="24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9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870556" y="2667000"/>
            <a:ext cx="7086600" cy="2133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  <a:ea typeface="ＭＳ Ｐゴシック" pitchFamily="34" charset="-128"/>
              </a:rPr>
              <a:t>Useful information about membership </a:t>
            </a:r>
            <a:br>
              <a:rPr lang="en-US" sz="2800" dirty="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FFFF00"/>
                </a:solidFill>
                <a:ea typeface="ＭＳ Ｐゴシック" pitchFamily="34" charset="-128"/>
              </a:rPr>
              <a:t>you can put to use today.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228600"/>
            <a:ext cx="6480048" cy="2301240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MEMBERSHIP  </a:t>
            </a:r>
            <a:r>
              <a:rPr lang="en-US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TIPS  FOR ROTARY </a:t>
            </a: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CLUBS</a:t>
            </a:r>
            <a:r>
              <a:rPr lang="en-US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4300" dirty="0">
                <a:solidFill>
                  <a:srgbClr val="FFFF00"/>
                </a:solidFill>
                <a:ea typeface="ＭＳ Ｐゴシック" pitchFamily="34" charset="-128"/>
              </a:rPr>
              <a:t>RECRUIT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3036729"/>
          </a:xfrm>
        </p:spPr>
        <p:txBody>
          <a:bodyPr wrap="square">
            <a:spAutoFit/>
          </a:bodyPr>
          <a:lstStyle/>
          <a:p>
            <a:pPr lvl="1" eaLnBrk="1" hangingPunct="1"/>
            <a:r>
              <a:rPr lang="en-US" sz="2800" i="1" dirty="0" smtClean="0">
                <a:solidFill>
                  <a:srgbClr val="FFFF00"/>
                </a:solidFill>
                <a:ea typeface="ＭＳ Ｐゴシック" pitchFamily="34" charset="-128"/>
              </a:rPr>
              <a:t>Q: </a:t>
            </a:r>
            <a:r>
              <a:rPr lang="en-US" sz="4000" i="1" dirty="0" smtClean="0">
                <a:solidFill>
                  <a:srgbClr val="00B0F0"/>
                </a:solidFill>
                <a:ea typeface="ＭＳ Ｐゴシック" pitchFamily="34" charset="-128"/>
              </a:rPr>
              <a:t>How many members are on your membership committee?</a:t>
            </a:r>
          </a:p>
          <a:p>
            <a:pPr marL="449263" lvl="1" indent="0" eaLnBrk="1" hangingPunct="1">
              <a:buNone/>
            </a:pPr>
            <a:endParaRPr lang="en-US" i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rgbClr val="FFFF00"/>
                </a:solidFill>
                <a:ea typeface="ＭＳ Ｐゴシック" pitchFamily="34" charset="-128"/>
              </a:rPr>
              <a:t>A: </a:t>
            </a:r>
            <a:r>
              <a:rPr lang="en-US" sz="4000" i="1" dirty="0" smtClean="0">
                <a:solidFill>
                  <a:srgbClr val="00B0F0"/>
                </a:solidFill>
                <a:ea typeface="ＭＳ Ｐゴシック" pitchFamily="34" charset="-128"/>
              </a:rPr>
              <a:t>ALL OF  THEM! </a:t>
            </a:r>
          </a:p>
          <a:p>
            <a:pPr marL="449263" lvl="1" indent="0" eaLnBrk="1" hangingPunct="1">
              <a:buNone/>
            </a:pPr>
            <a:endParaRPr lang="en-US" dirty="0" smtClean="0">
              <a:solidFill>
                <a:srgbClr val="FFC000"/>
              </a:solidFill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solidFill>
                <a:srgbClr val="FFC000"/>
              </a:solidFill>
              <a:ea typeface="ＭＳ Ｐゴシック" pitchFamily="34" charset="-128"/>
            </a:endParaRPr>
          </a:p>
        </p:txBody>
      </p:sp>
      <p:pic>
        <p:nvPicPr>
          <p:cNvPr id="4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3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 dirty="0">
                <a:solidFill>
                  <a:srgbClr val="FFFF00"/>
                </a:solidFill>
                <a:ea typeface="ＭＳ Ｐゴシック" pitchFamily="34" charset="-128"/>
              </a:rPr>
              <a:t>RECRUIT</a:t>
            </a:r>
            <a:r>
              <a:rPr lang="en-US" sz="4000" dirty="0" smtClean="0">
                <a:solidFill>
                  <a:srgbClr val="FFC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4300" dirty="0">
                <a:solidFill>
                  <a:srgbClr val="FFFF00"/>
                </a:solidFill>
                <a:ea typeface="ＭＳ Ｐゴシック" pitchFamily="34" charset="-128"/>
              </a:rPr>
              <a:t>OUTSIDE MEETING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372718"/>
          </a:xfr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Educate club members regarding the procedures for extending an invitation to a prospective member.</a:t>
            </a:r>
          </a:p>
          <a:p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Build supportive membership teams</a:t>
            </a:r>
          </a:p>
          <a:p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Invite prospects to service projects and special events.</a:t>
            </a:r>
          </a:p>
          <a:p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Recognize members who invite &amp; propose members</a:t>
            </a:r>
          </a:p>
          <a:p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Maintain statistics on membership </a:t>
            </a:r>
            <a:r>
              <a:rPr lang="en-US" sz="2800" dirty="0" smtClean="0">
                <a:solidFill>
                  <a:srgbClr val="FFFFFF"/>
                </a:solidFill>
                <a:ea typeface="ＭＳ Ｐゴシック" pitchFamily="34" charset="-128"/>
              </a:rPr>
              <a:t>efforts</a:t>
            </a:r>
          </a:p>
          <a:p>
            <a:pPr lvl="1" eaLnBrk="1" hangingPunct="1"/>
            <a:endParaRPr lang="en-US" dirty="0" smtClean="0">
              <a:solidFill>
                <a:srgbClr val="FFC000"/>
              </a:solidFill>
              <a:ea typeface="ＭＳ Ｐゴシック" pitchFamily="34" charset="-128"/>
            </a:endParaRPr>
          </a:p>
        </p:txBody>
      </p:sp>
      <p:pic>
        <p:nvPicPr>
          <p:cNvPr id="4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5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Do YOU SELL YOUR CLUB AT YOUR BIG EVENTS?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latin typeface="+mn-lt"/>
                <a:ea typeface="ＭＳ Ｐゴシック" pitchFamily="34" charset="-128"/>
              </a:rPr>
              <a:t>MEMBERSHIP SUCCESS CYCLE</a:t>
            </a:r>
            <a:r>
              <a:rPr lang="en-US" sz="4100" dirty="0" smtClean="0">
                <a:ea typeface="ＭＳ Ｐゴシック" pitchFamily="34" charset="-128"/>
              </a:rPr>
              <a:t>……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90800" y="2314742"/>
            <a:ext cx="4114800" cy="4024165"/>
            <a:chOff x="2209800" y="1771063"/>
            <a:chExt cx="4114800" cy="4024165"/>
          </a:xfrm>
        </p:grpSpPr>
        <p:pic>
          <p:nvPicPr>
            <p:cNvPr id="7170" name="Picture 2" descr="http://t1.gstatic.com/images?q=tbn:ANd9GcQULly4EMiQ05SCVBKSJaRi5pY96rIp7m4W6PBIoFpvsIskoU0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771063"/>
              <a:ext cx="4114800" cy="4024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695700" y="3200400"/>
              <a:ext cx="1143000" cy="1143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2" descr="http://www.rotary.org/RIdocuments/graphics/riemblem_color_lar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30480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04800" y="4038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92D050"/>
                </a:solidFill>
              </a:rPr>
              <a:t>R</a:t>
            </a:r>
            <a:r>
              <a:rPr lang="en-US" sz="4400" dirty="0" smtClean="0">
                <a:solidFill>
                  <a:srgbClr val="92D050"/>
                </a:solidFill>
              </a:rPr>
              <a:t>ecruit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0386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92D050"/>
                </a:solidFill>
              </a:rPr>
              <a:t>R</a:t>
            </a:r>
            <a:r>
              <a:rPr lang="en-US" sz="4400" dirty="0" smtClean="0">
                <a:solidFill>
                  <a:srgbClr val="92D050"/>
                </a:solidFill>
              </a:rPr>
              <a:t>etain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524000"/>
            <a:ext cx="346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92D050"/>
                </a:solidFill>
              </a:rPr>
              <a:t>R</a:t>
            </a:r>
            <a:r>
              <a:rPr lang="en-US" sz="4400" dirty="0" smtClean="0">
                <a:solidFill>
                  <a:srgbClr val="92D050"/>
                </a:solidFill>
              </a:rPr>
              <a:t>einvigorate</a:t>
            </a:r>
            <a:endParaRPr lang="en-US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9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Reminder: </a:t>
            </a:r>
            <a:r>
              <a:rPr lang="en-US" sz="4000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r>
              <a:rPr lang="en-US" sz="4000" dirty="0" smtClean="0"/>
              <a:t> is membership month…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 rot="21024990">
            <a:off x="937602" y="1352582"/>
            <a:ext cx="4907884" cy="3657448"/>
            <a:chOff x="1264404" y="2237089"/>
            <a:chExt cx="4294105" cy="3657448"/>
          </a:xfrm>
        </p:grpSpPr>
        <p:sp>
          <p:nvSpPr>
            <p:cNvPr id="6" name="TextBox 5"/>
            <p:cNvSpPr txBox="1"/>
            <p:nvPr/>
          </p:nvSpPr>
          <p:spPr>
            <a:xfrm>
              <a:off x="1264404" y="3770879"/>
              <a:ext cx="429410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itchFamily="82" charset="0"/>
                </a:rPr>
                <a:t>So is September – July! </a:t>
              </a:r>
              <a:endParaRPr lang="en-US" sz="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975010" flipH="1" flipV="1">
              <a:off x="2972692" y="2563887"/>
              <a:ext cx="1087901" cy="434305"/>
            </a:xfrm>
            <a:prstGeom prst="straightConnector1">
              <a:avLst/>
            </a:prstGeom>
            <a:ln w="28575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85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MEMBERSHIP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52 days February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through March 25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r>
              <a:rPr lang="en-US" sz="3200" dirty="0" smtClean="0"/>
              <a:t>What can you do now to make your club attractive?</a:t>
            </a:r>
          </a:p>
          <a:p>
            <a:r>
              <a:rPr lang="en-US" sz="3200" dirty="0" smtClean="0"/>
              <a:t>Can you recruit new members in 52 days?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5151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MEMBERSHIP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Win for your club a two night stay at a beach house in </a:t>
            </a:r>
            <a:r>
              <a:rPr lang="en-US" sz="3200" dirty="0"/>
              <a:t>Las </a:t>
            </a:r>
            <a:r>
              <a:rPr lang="en-US" sz="3200" dirty="0" err="1"/>
              <a:t>Gaviotas</a:t>
            </a:r>
            <a:r>
              <a:rPr lang="en-US" sz="3200" dirty="0"/>
              <a:t>, </a:t>
            </a:r>
            <a:r>
              <a:rPr lang="en-US" sz="3200" dirty="0" err="1"/>
              <a:t>Rosarito</a:t>
            </a:r>
            <a:r>
              <a:rPr lang="en-US" sz="3200" dirty="0"/>
              <a:t> Beach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5499976" cy="40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2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MEMBERSHIP CHALLENGE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5676900" cy="421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0" y="1371600"/>
            <a:ext cx="468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Full House</a:t>
            </a:r>
            <a:r>
              <a:rPr lang="en-US" dirty="0"/>
              <a:t>, 4 Bedrooms, 2 Baths (Sleeps 8</a:t>
            </a:r>
            <a:r>
              <a:rPr lang="en-US" dirty="0" smtClean="0"/>
              <a:t>)</a:t>
            </a:r>
          </a:p>
          <a:p>
            <a:pPr algn="ctr"/>
            <a:r>
              <a:rPr lang="en-US" dirty="0"/>
              <a:t>Private Beach &amp; Point Break!</a:t>
            </a:r>
          </a:p>
        </p:txBody>
      </p:sp>
    </p:spTree>
    <p:extLst>
      <p:ext uri="{BB962C8B-B14F-4D97-AF65-F5344CB8AC3E}">
        <p14:creationId xmlns:p14="http://schemas.microsoft.com/office/powerpoint/2010/main" val="3906852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MEMBERSHIP CHALLENGE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1371600"/>
            <a:ext cx="468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Full House</a:t>
            </a:r>
            <a:r>
              <a:rPr lang="en-US" dirty="0"/>
              <a:t>, 4 Bedrooms, 2 Baths (Sleeps 8</a:t>
            </a:r>
            <a:r>
              <a:rPr lang="en-US" dirty="0" smtClean="0"/>
              <a:t>)</a:t>
            </a:r>
          </a:p>
          <a:p>
            <a:pPr algn="ctr"/>
            <a:r>
              <a:rPr lang="en-US" dirty="0"/>
              <a:t>Private Beach &amp; Point Break!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019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8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MEMBERSHIP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Every new member will earn a bottle of fine wine</a:t>
            </a:r>
          </a:p>
          <a:p>
            <a:r>
              <a:rPr lang="en-US" sz="3200" dirty="0" smtClean="0"/>
              <a:t>District </a:t>
            </a:r>
            <a:r>
              <a:rPr lang="en-US" sz="3200" dirty="0"/>
              <a:t>will pay for the dinner at </a:t>
            </a:r>
            <a:r>
              <a:rPr lang="en-US" sz="3200" dirty="0" smtClean="0"/>
              <a:t>District Council </a:t>
            </a:r>
            <a:r>
              <a:rPr lang="en-US" sz="3200" dirty="0"/>
              <a:t>4/2 </a:t>
            </a:r>
            <a:r>
              <a:rPr lang="en-US" sz="3200" dirty="0" smtClean="0"/>
              <a:t>of all new </a:t>
            </a:r>
            <a:r>
              <a:rPr lang="en-US" sz="3200" dirty="0"/>
              <a:t>members brought in during the contest. </a:t>
            </a:r>
            <a:endParaRPr lang="en-US" sz="3200" dirty="0" smtClean="0"/>
          </a:p>
          <a:p>
            <a:r>
              <a:rPr lang="en-US" sz="3200" dirty="0" smtClean="0"/>
              <a:t>Numbers based on </a:t>
            </a:r>
            <a:r>
              <a:rPr lang="en-US" sz="3200" dirty="0" err="1" smtClean="0"/>
              <a:t>Rotary.org</a:t>
            </a:r>
            <a:r>
              <a:rPr lang="en-US" sz="3200" dirty="0" smtClean="0"/>
              <a:t> data</a:t>
            </a:r>
          </a:p>
          <a:p>
            <a:r>
              <a:rPr lang="en-US" sz="3200" dirty="0"/>
              <a:t>The winning clubs must have a representative in attendance at District Council on Tue April 2</a:t>
            </a:r>
            <a:r>
              <a:rPr lang="en-US" sz="3200" baseline="30000" dirty="0"/>
              <a:t>nd</a:t>
            </a:r>
            <a:r>
              <a:rPr lang="en-US" sz="3200" dirty="0"/>
              <a:t> for the wine and drawing.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793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WHO BROUGHT YOU IN 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Friend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Boss / Co-Worker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Neighbor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Stranger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Or did you seek Rotary out?</a:t>
            </a:r>
          </a:p>
        </p:txBody>
      </p:sp>
      <p:pic>
        <p:nvPicPr>
          <p:cNvPr id="9220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9" y="3657600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376746" y="1828800"/>
            <a:ext cx="3810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4605337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a typeface="ＭＳ Ｐゴシック" pitchFamily="34" charset="-128"/>
              </a:rPr>
              <a:t>MembersHip</a:t>
            </a: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1959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“Every </a:t>
            </a:r>
            <a:r>
              <a:rPr lang="en-US" sz="3600" dirty="0"/>
              <a:t>one of us in Rotary is here because we </a:t>
            </a:r>
            <a:r>
              <a:rPr lang="en-US" sz="3600" dirty="0" smtClean="0"/>
              <a:t>were </a:t>
            </a:r>
            <a:r>
              <a:rPr lang="en-US" sz="3600" dirty="0"/>
              <a:t>invited, and because we made a choice </a:t>
            </a:r>
            <a:r>
              <a:rPr lang="en-US" sz="3600" dirty="0" smtClean="0"/>
              <a:t>to </a:t>
            </a:r>
            <a:r>
              <a:rPr lang="en-US" sz="3600" dirty="0"/>
              <a:t>accept that invitation. </a:t>
            </a:r>
            <a:r>
              <a:rPr lang="en-US" sz="3600" dirty="0" smtClean="0"/>
              <a:t> Every </a:t>
            </a:r>
            <a:r>
              <a:rPr lang="en-US" sz="3600" dirty="0"/>
              <a:t>day since then, </a:t>
            </a:r>
            <a:r>
              <a:rPr lang="en-US" sz="3600" dirty="0" smtClean="0"/>
              <a:t>we’ve </a:t>
            </a:r>
            <a:r>
              <a:rPr lang="en-US" sz="3600" dirty="0"/>
              <a:t>been faced with another choice: whether </a:t>
            </a:r>
            <a:r>
              <a:rPr lang="en-US" sz="3600" dirty="0" smtClean="0"/>
              <a:t>to </a:t>
            </a:r>
            <a:r>
              <a:rPr lang="en-US" sz="3600" dirty="0"/>
              <a:t>just be a member of a Rotary club, or to truly </a:t>
            </a:r>
            <a:r>
              <a:rPr lang="en-US" sz="3600" dirty="0" smtClean="0"/>
              <a:t>be </a:t>
            </a:r>
            <a:r>
              <a:rPr lang="en-US" sz="3600" dirty="0"/>
              <a:t>a </a:t>
            </a:r>
            <a:r>
              <a:rPr lang="en-US" sz="3600" dirty="0" smtClean="0"/>
              <a:t>Rotarian” </a:t>
            </a:r>
          </a:p>
          <a:p>
            <a:pPr marL="6858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– RIPE Ron Burton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694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2316162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Thanks for being a</a:t>
            </a:r>
            <a:b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rotarian</a:t>
            </a: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!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7467600" cy="21336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District Membership Chairperson 2011-13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San Diego Coastal Rotary Club</a:t>
            </a:r>
          </a:p>
          <a:p>
            <a:pPr marL="68580" indent="0" algn="ctr" eaLnBrk="1" hangingPunct="1">
              <a:buNone/>
            </a:pPr>
            <a:r>
              <a:rPr lang="en-US" sz="2800" dirty="0" smtClean="0">
                <a:ea typeface="ＭＳ Ｐゴシック" pitchFamily="34" charset="-128"/>
              </a:rPr>
              <a:t>bobjamesjr@mac.com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828800" cy="23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  <a:ea typeface="ＭＳ Ｐゴシック" pitchFamily="34" charset="-128"/>
              </a:rPr>
              <a:t>WHat</a:t>
            </a:r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 BROUGHT YOU IN ?</a:t>
            </a:r>
          </a:p>
        </p:txBody>
      </p:sp>
      <p:pic>
        <p:nvPicPr>
          <p:cNvPr id="9220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9" y="3657600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39649" y="1676400"/>
            <a:ext cx="1947970" cy="3554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14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  <a:ea typeface="ＭＳ Ｐゴシック" pitchFamily="34" charset="-128"/>
              </a:rPr>
              <a:t>WHat</a:t>
            </a:r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 BROUGHT YOU IN 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Community Service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Networking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Leadership Skills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International Service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Friendship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Family Friendly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Opportunities for young people</a:t>
            </a:r>
          </a:p>
        </p:txBody>
      </p:sp>
      <p:pic>
        <p:nvPicPr>
          <p:cNvPr id="9220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9" y="3657600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0" y="1066800"/>
            <a:ext cx="13596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3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WHY BRING IN A NEW MEMBER?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9649" y="1676400"/>
            <a:ext cx="1947970" cy="3554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9" y="3657600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75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440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WITHOUT MEMBERSHIP GROWTH…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We do not enough hands to serve!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Less fresh ideas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No new energy</a:t>
            </a: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N</a:t>
            </a:r>
            <a:r>
              <a:rPr lang="en-US" sz="2800" dirty="0" smtClean="0">
                <a:ea typeface="ＭＳ Ｐゴシック" pitchFamily="34" charset="-128"/>
              </a:rPr>
              <a:t>obody new for fellowship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There </a:t>
            </a:r>
            <a:r>
              <a:rPr lang="en-US" sz="2800" dirty="0">
                <a:ea typeface="ＭＳ Ｐゴシック" pitchFamily="34" charset="-128"/>
              </a:rPr>
              <a:t>is NO </a:t>
            </a:r>
            <a:r>
              <a:rPr lang="en-US" sz="2800" dirty="0" smtClean="0">
                <a:ea typeface="ＭＳ Ｐゴシック" pitchFamily="34" charset="-128"/>
              </a:rPr>
              <a:t>Rotary for tomorrow!</a:t>
            </a:r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9" y="3657600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376746" y="1828800"/>
            <a:ext cx="3810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2400" y="4605337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0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WHAT a new MEMBER should be</a:t>
            </a:r>
            <a:endParaRPr lang="en-US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3860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we want just anyone?</a:t>
            </a:r>
          </a:p>
          <a:p>
            <a:pPr marL="68580" indent="0"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37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WHAT a new MEMBER</a:t>
            </a:r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should be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3860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/>
              <a:t>q</a:t>
            </a:r>
            <a:r>
              <a:rPr lang="en-US" sz="4000" dirty="0" smtClean="0"/>
              <a:t>ualities do you look for a quality member</a:t>
            </a:r>
            <a:r>
              <a:rPr lang="en-US" sz="4000" dirty="0"/>
              <a:t> to have</a:t>
            </a:r>
            <a:r>
              <a:rPr lang="en-US" sz="4000" dirty="0" smtClean="0"/>
              <a:t>?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2" descr="http://www.rotary.org/RIdocuments/graphics/riemblem_color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861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71985" y="2971800"/>
            <a:ext cx="1947970" cy="3554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33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8931</TotalTime>
  <Words>711</Words>
  <Application>Microsoft Macintosh PowerPoint</Application>
  <PresentationFormat>On-screen Show (4:3)</PresentationFormat>
  <Paragraphs>143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Urban Pop</vt:lpstr>
      <vt:lpstr>ROTARY DISTRICT 5340 MEMBERSHIP</vt:lpstr>
      <vt:lpstr>PowerPoint Presentation</vt:lpstr>
      <vt:lpstr>WHO BROUGHT YOU IN ?</vt:lpstr>
      <vt:lpstr>WHat BROUGHT YOU IN ?</vt:lpstr>
      <vt:lpstr>WHat BROUGHT YOU IN ?</vt:lpstr>
      <vt:lpstr>WHY BRING IN A NEW MEMBER?</vt:lpstr>
      <vt:lpstr>WITHOUT MEMBERSHIP GROWTH…</vt:lpstr>
      <vt:lpstr>WHAT a new MEMBER should be</vt:lpstr>
      <vt:lpstr>WHAT a new MEMBER should be</vt:lpstr>
      <vt:lpstr>WHAT a new MEMBER should be</vt:lpstr>
      <vt:lpstr>WHAT a new MEMBER should be</vt:lpstr>
      <vt:lpstr>WHAT a new MEMBER WANTS</vt:lpstr>
      <vt:lpstr>WHAT a MEMBER WANTS</vt:lpstr>
      <vt:lpstr>WHAT a MEMBER WANTS</vt:lpstr>
      <vt:lpstr>Rotary clubs are like businesses</vt:lpstr>
      <vt:lpstr>Innovative and Flexible Rotary clubs are:</vt:lpstr>
      <vt:lpstr>RECRUITING</vt:lpstr>
      <vt:lpstr>WHAT A MEMBER IS</vt:lpstr>
      <vt:lpstr>RECRUIT</vt:lpstr>
      <vt:lpstr>RECRUIT</vt:lpstr>
      <vt:lpstr>RECRUIT OUTSIDE MEETING</vt:lpstr>
      <vt:lpstr>Do YOU SELL YOUR CLUB AT YOUR BIG EVENTS?</vt:lpstr>
      <vt:lpstr>MEMBERSHIP SUCCESS CYCLE……</vt:lpstr>
      <vt:lpstr>PowerPoint Presentation</vt:lpstr>
      <vt:lpstr>DISTRICT MEMBERSHIP CHALLENGE</vt:lpstr>
      <vt:lpstr>DISTRICT MEMBERSHIP CHALLENGE</vt:lpstr>
      <vt:lpstr>DISTRICT MEMBERSHIP CHALLENGE</vt:lpstr>
      <vt:lpstr>DISTRICT MEMBERSHIP CHALLENGE</vt:lpstr>
      <vt:lpstr>DISTRICT MEMBERSHIP CHALLENGE</vt:lpstr>
      <vt:lpstr>MembersHip</vt:lpstr>
      <vt:lpstr>Thanks for being a rotarian!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NEW MEMBERS TO ROTARY!</dc:title>
  <dc:creator>Robert James</dc:creator>
  <cp:lastModifiedBy>Bob James</cp:lastModifiedBy>
  <cp:revision>186</cp:revision>
  <dcterms:created xsi:type="dcterms:W3CDTF">2011-08-17T05:56:04Z</dcterms:created>
  <dcterms:modified xsi:type="dcterms:W3CDTF">2013-03-16T06:22:24Z</dcterms:modified>
</cp:coreProperties>
</file>