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5"/>
  </p:sldMasterIdLst>
  <p:notesMasterIdLst>
    <p:notesMasterId r:id="rId15"/>
  </p:notesMasterIdLst>
  <p:handoutMasterIdLst>
    <p:handoutMasterId r:id="rId16"/>
  </p:handoutMasterIdLst>
  <p:sldIdLst>
    <p:sldId id="257" r:id="rId6"/>
    <p:sldId id="566" r:id="rId7"/>
    <p:sldId id="539" r:id="rId8"/>
    <p:sldId id="517" r:id="rId9"/>
    <p:sldId id="571" r:id="rId10"/>
    <p:sldId id="570" r:id="rId11"/>
    <p:sldId id="572" r:id="rId12"/>
    <p:sldId id="568" r:id="rId13"/>
    <p:sldId id="573" r:id="rId14"/>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52C0"/>
    <a:srgbClr val="FFFF99"/>
    <a:srgbClr val="FFCC00"/>
    <a:srgbClr val="FF99FF"/>
    <a:srgbClr val="333399"/>
    <a:srgbClr val="6F6DEC"/>
    <a:srgbClr val="572F3F"/>
    <a:srgbClr val="175D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91" autoAdjust="0"/>
    <p:restoredTop sz="90651" autoAdjust="0"/>
  </p:normalViewPr>
  <p:slideViewPr>
    <p:cSldViewPr>
      <p:cViewPr>
        <p:scale>
          <a:sx n="75" d="100"/>
          <a:sy n="75" d="100"/>
        </p:scale>
        <p:origin x="-990"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80" d="100"/>
          <a:sy n="80" d="100"/>
        </p:scale>
        <p:origin x="-2022" y="63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282" name="Rectangle 2"/>
          <p:cNvSpPr>
            <a:spLocks noGrp="1" noChangeArrowheads="1"/>
          </p:cNvSpPr>
          <p:nvPr>
            <p:ph type="hdr" sz="quarter"/>
          </p:nvPr>
        </p:nvSpPr>
        <p:spPr bwMode="auto">
          <a:xfrm>
            <a:off x="0" y="0"/>
            <a:ext cx="3170583" cy="480388"/>
          </a:xfrm>
          <a:prstGeom prst="rect">
            <a:avLst/>
          </a:prstGeom>
          <a:noFill/>
          <a:ln w="9525">
            <a:noFill/>
            <a:miter lim="800000"/>
            <a:headEnd/>
            <a:tailEnd/>
          </a:ln>
          <a:effectLst/>
        </p:spPr>
        <p:txBody>
          <a:bodyPr vert="horz" wrap="square" lIns="94837" tIns="47418" rIns="94837" bIns="47418" numCol="1" anchor="t" anchorCtr="0" compatLnSpc="1">
            <a:prstTxWarp prst="textNoShape">
              <a:avLst/>
            </a:prstTxWarp>
          </a:bodyPr>
          <a:lstStyle>
            <a:lvl1pPr algn="l" defTabSz="946861">
              <a:defRPr sz="1200"/>
            </a:lvl1pPr>
          </a:lstStyle>
          <a:p>
            <a:pPr>
              <a:defRPr/>
            </a:pPr>
            <a:r>
              <a:rPr lang="en-US"/>
              <a:t>Future Vision Plan Update, Nov 2008</a:t>
            </a:r>
          </a:p>
        </p:txBody>
      </p:sp>
      <p:sp>
        <p:nvSpPr>
          <p:cNvPr id="481283" name="Rectangle 3"/>
          <p:cNvSpPr>
            <a:spLocks noGrp="1" noChangeArrowheads="1"/>
          </p:cNvSpPr>
          <p:nvPr>
            <p:ph type="dt" sz="quarter" idx="1"/>
          </p:nvPr>
        </p:nvSpPr>
        <p:spPr bwMode="auto">
          <a:xfrm>
            <a:off x="4142962" y="0"/>
            <a:ext cx="3170583" cy="480388"/>
          </a:xfrm>
          <a:prstGeom prst="rect">
            <a:avLst/>
          </a:prstGeom>
          <a:noFill/>
          <a:ln w="9525">
            <a:noFill/>
            <a:miter lim="800000"/>
            <a:headEnd/>
            <a:tailEnd/>
          </a:ln>
          <a:effectLst/>
        </p:spPr>
        <p:txBody>
          <a:bodyPr vert="horz" wrap="square" lIns="94837" tIns="47418" rIns="94837" bIns="47418" numCol="1" anchor="t" anchorCtr="0" compatLnSpc="1">
            <a:prstTxWarp prst="textNoShape">
              <a:avLst/>
            </a:prstTxWarp>
          </a:bodyPr>
          <a:lstStyle>
            <a:lvl1pPr algn="r" defTabSz="946861">
              <a:defRPr sz="1200"/>
            </a:lvl1pPr>
          </a:lstStyle>
          <a:p>
            <a:pPr>
              <a:defRPr/>
            </a:pPr>
            <a:endParaRPr lang="en-US"/>
          </a:p>
        </p:txBody>
      </p:sp>
      <p:sp>
        <p:nvSpPr>
          <p:cNvPr id="481284" name="Rectangle 4"/>
          <p:cNvSpPr>
            <a:spLocks noGrp="1" noChangeArrowheads="1"/>
          </p:cNvSpPr>
          <p:nvPr>
            <p:ph type="ftr" sz="quarter" idx="2"/>
          </p:nvPr>
        </p:nvSpPr>
        <p:spPr bwMode="auto">
          <a:xfrm>
            <a:off x="0" y="9119173"/>
            <a:ext cx="3170583" cy="480388"/>
          </a:xfrm>
          <a:prstGeom prst="rect">
            <a:avLst/>
          </a:prstGeom>
          <a:noFill/>
          <a:ln w="9525">
            <a:noFill/>
            <a:miter lim="800000"/>
            <a:headEnd/>
            <a:tailEnd/>
          </a:ln>
          <a:effectLst/>
        </p:spPr>
        <p:txBody>
          <a:bodyPr vert="horz" wrap="square" lIns="94837" tIns="47418" rIns="94837" bIns="47418" numCol="1" anchor="b" anchorCtr="0" compatLnSpc="1">
            <a:prstTxWarp prst="textNoShape">
              <a:avLst/>
            </a:prstTxWarp>
          </a:bodyPr>
          <a:lstStyle>
            <a:lvl1pPr algn="l" defTabSz="946861">
              <a:defRPr sz="1200"/>
            </a:lvl1pPr>
          </a:lstStyle>
          <a:p>
            <a:pPr>
              <a:defRPr/>
            </a:pPr>
            <a:endParaRPr lang="en-US"/>
          </a:p>
        </p:txBody>
      </p:sp>
      <p:sp>
        <p:nvSpPr>
          <p:cNvPr id="481285" name="Rectangle 5"/>
          <p:cNvSpPr>
            <a:spLocks noGrp="1" noChangeArrowheads="1"/>
          </p:cNvSpPr>
          <p:nvPr>
            <p:ph type="sldNum" sz="quarter" idx="3"/>
          </p:nvPr>
        </p:nvSpPr>
        <p:spPr bwMode="auto">
          <a:xfrm>
            <a:off x="4142962" y="9119173"/>
            <a:ext cx="3170583" cy="480388"/>
          </a:xfrm>
          <a:prstGeom prst="rect">
            <a:avLst/>
          </a:prstGeom>
          <a:noFill/>
          <a:ln w="9525">
            <a:noFill/>
            <a:miter lim="800000"/>
            <a:headEnd/>
            <a:tailEnd/>
          </a:ln>
          <a:effectLst/>
        </p:spPr>
        <p:txBody>
          <a:bodyPr vert="horz" wrap="square" lIns="94837" tIns="47418" rIns="94837" bIns="47418" numCol="1" anchor="b" anchorCtr="0" compatLnSpc="1">
            <a:prstTxWarp prst="textNoShape">
              <a:avLst/>
            </a:prstTxWarp>
          </a:bodyPr>
          <a:lstStyle>
            <a:lvl1pPr algn="r" defTabSz="946861">
              <a:defRPr sz="1200"/>
            </a:lvl1pPr>
          </a:lstStyle>
          <a:p>
            <a:pPr>
              <a:defRPr/>
            </a:pPr>
            <a:fld id="{F83AE597-7BE1-47C3-ABA7-7707230D8807}" type="slidenum">
              <a:rPr lang="en-US"/>
              <a:pPr>
                <a:defRPr/>
              </a:pPr>
              <a:t>‹#›</a:t>
            </a:fld>
            <a:endParaRPr lang="en-US"/>
          </a:p>
        </p:txBody>
      </p:sp>
    </p:spTree>
    <p:extLst>
      <p:ext uri="{BB962C8B-B14F-4D97-AF65-F5344CB8AC3E}">
        <p14:creationId xmlns:p14="http://schemas.microsoft.com/office/powerpoint/2010/main" val="19472254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170583" cy="480388"/>
          </a:xfrm>
          <a:prstGeom prst="rect">
            <a:avLst/>
          </a:prstGeom>
          <a:noFill/>
          <a:ln w="9525">
            <a:noFill/>
            <a:miter lim="800000"/>
            <a:headEnd/>
            <a:tailEnd/>
          </a:ln>
          <a:effectLst/>
        </p:spPr>
        <p:txBody>
          <a:bodyPr vert="horz" wrap="square" lIns="96639" tIns="48320" rIns="96639" bIns="48320" numCol="1" anchor="t" anchorCtr="0" compatLnSpc="1">
            <a:prstTxWarp prst="textNoShape">
              <a:avLst/>
            </a:prstTxWarp>
          </a:bodyPr>
          <a:lstStyle>
            <a:lvl1pPr algn="l" defTabSz="966621">
              <a:defRPr sz="1200"/>
            </a:lvl1pPr>
          </a:lstStyle>
          <a:p>
            <a:pPr>
              <a:defRPr/>
            </a:pPr>
            <a:r>
              <a:rPr lang="en-US"/>
              <a:t>Future Vision Plan Update, Nov 2008</a:t>
            </a:r>
          </a:p>
        </p:txBody>
      </p:sp>
      <p:sp>
        <p:nvSpPr>
          <p:cNvPr id="4099" name="Rectangle 3"/>
          <p:cNvSpPr>
            <a:spLocks noGrp="1" noChangeArrowheads="1"/>
          </p:cNvSpPr>
          <p:nvPr>
            <p:ph type="dt" idx="1"/>
          </p:nvPr>
        </p:nvSpPr>
        <p:spPr bwMode="auto">
          <a:xfrm>
            <a:off x="4142962" y="0"/>
            <a:ext cx="3170583" cy="480388"/>
          </a:xfrm>
          <a:prstGeom prst="rect">
            <a:avLst/>
          </a:prstGeom>
          <a:noFill/>
          <a:ln w="9525">
            <a:noFill/>
            <a:miter lim="800000"/>
            <a:headEnd/>
            <a:tailEnd/>
          </a:ln>
          <a:effectLst/>
        </p:spPr>
        <p:txBody>
          <a:bodyPr vert="horz" wrap="square" lIns="96639" tIns="48320" rIns="96639" bIns="48320" numCol="1" anchor="t" anchorCtr="0" compatLnSpc="1">
            <a:prstTxWarp prst="textNoShape">
              <a:avLst/>
            </a:prstTxWarp>
          </a:bodyPr>
          <a:lstStyle>
            <a:lvl1pPr algn="r" defTabSz="966621">
              <a:defRPr sz="1200"/>
            </a:lvl1pPr>
          </a:lstStyle>
          <a:p>
            <a:pPr>
              <a:defRPr/>
            </a:pPr>
            <a:endParaRPr lang="en-US"/>
          </a:p>
        </p:txBody>
      </p:sp>
      <p:sp>
        <p:nvSpPr>
          <p:cNvPr id="22532" name="Rectangle 4"/>
          <p:cNvSpPr>
            <a:spLocks noGrp="1" noRot="1" noChangeAspect="1" noChangeArrowheads="1" noTextEdit="1"/>
          </p:cNvSpPr>
          <p:nvPr>
            <p:ph type="sldImg" idx="2"/>
          </p:nvPr>
        </p:nvSpPr>
        <p:spPr bwMode="auto">
          <a:xfrm>
            <a:off x="1257300" y="719138"/>
            <a:ext cx="4800600" cy="36004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732183" y="4561226"/>
            <a:ext cx="5850835" cy="4320213"/>
          </a:xfrm>
          <a:prstGeom prst="rect">
            <a:avLst/>
          </a:prstGeom>
          <a:noFill/>
          <a:ln w="9525">
            <a:noFill/>
            <a:miter lim="800000"/>
            <a:headEnd/>
            <a:tailEnd/>
          </a:ln>
          <a:effectLst/>
        </p:spPr>
        <p:txBody>
          <a:bodyPr vert="horz" wrap="square" lIns="96639" tIns="48320" rIns="96639" bIns="483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9119173"/>
            <a:ext cx="3170583" cy="480388"/>
          </a:xfrm>
          <a:prstGeom prst="rect">
            <a:avLst/>
          </a:prstGeom>
          <a:noFill/>
          <a:ln w="9525">
            <a:noFill/>
            <a:miter lim="800000"/>
            <a:headEnd/>
            <a:tailEnd/>
          </a:ln>
          <a:effectLst/>
        </p:spPr>
        <p:txBody>
          <a:bodyPr vert="horz" wrap="square" lIns="96639" tIns="48320" rIns="96639" bIns="48320" numCol="1" anchor="b" anchorCtr="0" compatLnSpc="1">
            <a:prstTxWarp prst="textNoShape">
              <a:avLst/>
            </a:prstTxWarp>
          </a:bodyPr>
          <a:lstStyle>
            <a:lvl1pPr algn="l" defTabSz="966621">
              <a:defRPr sz="1200"/>
            </a:lvl1pPr>
          </a:lstStyle>
          <a:p>
            <a:pPr>
              <a:defRPr/>
            </a:pPr>
            <a:endParaRPr lang="en-US"/>
          </a:p>
        </p:txBody>
      </p:sp>
      <p:sp>
        <p:nvSpPr>
          <p:cNvPr id="4103" name="Rectangle 7"/>
          <p:cNvSpPr>
            <a:spLocks noGrp="1" noChangeArrowheads="1"/>
          </p:cNvSpPr>
          <p:nvPr>
            <p:ph type="sldNum" sz="quarter" idx="5"/>
          </p:nvPr>
        </p:nvSpPr>
        <p:spPr bwMode="auto">
          <a:xfrm>
            <a:off x="4142962" y="9119173"/>
            <a:ext cx="3170583" cy="480388"/>
          </a:xfrm>
          <a:prstGeom prst="rect">
            <a:avLst/>
          </a:prstGeom>
          <a:noFill/>
          <a:ln w="9525">
            <a:noFill/>
            <a:miter lim="800000"/>
            <a:headEnd/>
            <a:tailEnd/>
          </a:ln>
          <a:effectLst/>
        </p:spPr>
        <p:txBody>
          <a:bodyPr vert="horz" wrap="square" lIns="96639" tIns="48320" rIns="96639" bIns="48320" numCol="1" anchor="b" anchorCtr="0" compatLnSpc="1">
            <a:prstTxWarp prst="textNoShape">
              <a:avLst/>
            </a:prstTxWarp>
          </a:bodyPr>
          <a:lstStyle>
            <a:lvl1pPr algn="r" defTabSz="966621">
              <a:defRPr sz="1200"/>
            </a:lvl1pPr>
          </a:lstStyle>
          <a:p>
            <a:pPr>
              <a:defRPr/>
            </a:pPr>
            <a:fld id="{9C6B88BA-CBB3-42DE-8058-A5375749E18B}" type="slidenum">
              <a:rPr lang="en-US"/>
              <a:pPr>
                <a:defRPr/>
              </a:pPr>
              <a:t>‹#›</a:t>
            </a:fld>
            <a:endParaRPr lang="en-US"/>
          </a:p>
        </p:txBody>
      </p:sp>
    </p:spTree>
    <p:extLst>
      <p:ext uri="{BB962C8B-B14F-4D97-AF65-F5344CB8AC3E}">
        <p14:creationId xmlns:p14="http://schemas.microsoft.com/office/powerpoint/2010/main" val="1453145122"/>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p:spPr>
        <p:txBody>
          <a:bodyPr/>
          <a:lstStyle/>
          <a:p>
            <a:r>
              <a:rPr lang="en-US" smtClean="0"/>
              <a:t>Future Vision Plan Update, Nov 2008</a:t>
            </a:r>
          </a:p>
        </p:txBody>
      </p:sp>
      <p:sp>
        <p:nvSpPr>
          <p:cNvPr id="23555" name="Rectangle 7"/>
          <p:cNvSpPr>
            <a:spLocks noGrp="1" noChangeArrowheads="1"/>
          </p:cNvSpPr>
          <p:nvPr>
            <p:ph type="sldNum" sz="quarter" idx="5"/>
          </p:nvPr>
        </p:nvSpPr>
        <p:spPr>
          <a:noFill/>
        </p:spPr>
        <p:txBody>
          <a:bodyPr/>
          <a:lstStyle/>
          <a:p>
            <a:fld id="{D36ABCD3-619F-4AB1-8D10-1DA033AC2904}" type="slidenum">
              <a:rPr lang="en-US" smtClean="0"/>
              <a:pPr/>
              <a:t>1</a:t>
            </a:fld>
            <a:endParaRPr lang="en-US" smtClean="0"/>
          </a:p>
        </p:txBody>
      </p:sp>
      <p:sp>
        <p:nvSpPr>
          <p:cNvPr id="23556" name="Rectangle 2"/>
          <p:cNvSpPr>
            <a:spLocks noGrp="1" noRot="1" noChangeAspect="1" noChangeArrowheads="1" noTextEdit="1"/>
          </p:cNvSpPr>
          <p:nvPr>
            <p:ph type="sldImg"/>
          </p:nvPr>
        </p:nvSpPr>
        <p:spPr>
          <a:ln/>
        </p:spPr>
      </p:sp>
      <p:sp>
        <p:nvSpPr>
          <p:cNvPr id="23557" name="Rectangle 3"/>
          <p:cNvSpPr>
            <a:spLocks noGrp="1" noChangeArrowheads="1"/>
          </p:cNvSpPr>
          <p:nvPr>
            <p:ph type="body" idx="1"/>
          </p:nvPr>
        </p:nvSpPr>
        <p:spPr>
          <a:xfrm>
            <a:off x="228601" y="4561226"/>
            <a:ext cx="6934200" cy="4320213"/>
          </a:xfrm>
          <a:noFill/>
          <a:ln/>
        </p:spPr>
        <p:txBody>
          <a:bodyPr/>
          <a:lstStyle/>
          <a:p>
            <a:pPr eaLnBrk="1" hangingPunct="1"/>
            <a:r>
              <a:rPr lang="en-US" smtClean="0">
                <a:latin typeface="Arial Unicode MS" pitchFamily="34" charset="-128"/>
              </a:rPr>
              <a:t>It is my pleasure to present an update on the Future Vision Plan of The Rotary Foundation.  The Trustees have taken significant steps in reviewing the current programs and operations of our Foundation and envisioning its potential in our second century of service.  We will be celebrating our 100th anniversary of the Foundation in the next decade, and we continually strive to improve our Foundation—making it stronger, more prominent, and more accessible. </a:t>
            </a:r>
          </a:p>
          <a:p>
            <a:pPr eaLnBrk="1" hangingPunct="1"/>
            <a:endParaRPr lang="en-US" smtClean="0">
              <a:latin typeface="Arial Unicode MS" pitchFamily="34" charset="-128"/>
            </a:endParaRPr>
          </a:p>
          <a:p>
            <a:pPr eaLnBrk="1" hangingPunct="1"/>
            <a:r>
              <a:rPr lang="en-US" smtClean="0">
                <a:latin typeface="Arial Unicode MS" pitchFamily="34" charset="-128"/>
              </a:rPr>
              <a:t>The new grant structure of the new Future Vision Plan attempts to optimize contributions to our Foundation so that clubs and districts can maximize the use of funds for greater impact, greater flexibility, and greater sustainability in their work.  The Foundation has listened to Rotarians’ concerns and formulated this strategy based on this feedback. The new grant structure attempts to optimize contributions to our Foundation so that clubs and districts can maximize the use of funds for greater impact, flexibility, and sustainability in their work.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endParaRPr lang="en-US" smtClean="0"/>
          </a:p>
        </p:txBody>
      </p:sp>
      <p:sp>
        <p:nvSpPr>
          <p:cNvPr id="24580" name="Header Placeholder 3"/>
          <p:cNvSpPr>
            <a:spLocks noGrp="1"/>
          </p:cNvSpPr>
          <p:nvPr>
            <p:ph type="hdr" sz="quarter"/>
          </p:nvPr>
        </p:nvSpPr>
        <p:spPr>
          <a:noFill/>
        </p:spPr>
        <p:txBody>
          <a:bodyPr/>
          <a:lstStyle/>
          <a:p>
            <a:r>
              <a:rPr lang="en-US" smtClean="0"/>
              <a:t>Future Vision Plan Update, Nov 2008</a:t>
            </a:r>
          </a:p>
        </p:txBody>
      </p:sp>
      <p:sp>
        <p:nvSpPr>
          <p:cNvPr id="24581" name="Slide Number Placeholder 4"/>
          <p:cNvSpPr>
            <a:spLocks noGrp="1"/>
          </p:cNvSpPr>
          <p:nvPr>
            <p:ph type="sldNum" sz="quarter" idx="5"/>
          </p:nvPr>
        </p:nvSpPr>
        <p:spPr>
          <a:noFill/>
        </p:spPr>
        <p:txBody>
          <a:bodyPr/>
          <a:lstStyle/>
          <a:p>
            <a:fld id="{F24F7597-5706-4D94-B514-DA4B0E68FDE7}" type="slidenum">
              <a:rPr lang="en-US" smtClean="0"/>
              <a:pPr/>
              <a:t>3</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p:spPr>
        <p:txBody>
          <a:bodyPr/>
          <a:lstStyle/>
          <a:p>
            <a:endParaRPr lang="en-US" smtClean="0"/>
          </a:p>
        </p:txBody>
      </p:sp>
      <p:sp>
        <p:nvSpPr>
          <p:cNvPr id="27652" name="Header Placeholder 3"/>
          <p:cNvSpPr>
            <a:spLocks noGrp="1"/>
          </p:cNvSpPr>
          <p:nvPr>
            <p:ph type="hdr" sz="quarter"/>
          </p:nvPr>
        </p:nvSpPr>
        <p:spPr>
          <a:noFill/>
        </p:spPr>
        <p:txBody>
          <a:bodyPr/>
          <a:lstStyle/>
          <a:p>
            <a:r>
              <a:rPr lang="en-US" smtClean="0"/>
              <a:t>Future Vision Plan Update, Nov 2008</a:t>
            </a:r>
          </a:p>
        </p:txBody>
      </p:sp>
      <p:sp>
        <p:nvSpPr>
          <p:cNvPr id="27653" name="Slide Number Placeholder 4"/>
          <p:cNvSpPr>
            <a:spLocks noGrp="1"/>
          </p:cNvSpPr>
          <p:nvPr>
            <p:ph type="sldNum" sz="quarter" idx="5"/>
          </p:nvPr>
        </p:nvSpPr>
        <p:spPr>
          <a:noFill/>
        </p:spPr>
        <p:txBody>
          <a:bodyPr/>
          <a:lstStyle/>
          <a:p>
            <a:fld id="{AAEC91E4-0B53-4FAF-9986-7CCC9D086D9B}" type="slidenum">
              <a:rPr lang="en-US" smtClean="0"/>
              <a:pPr/>
              <a:t>4</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2"/>
          <p:cNvSpPr>
            <a:spLocks noGrp="1" noChangeArrowheads="1"/>
          </p:cNvSpPr>
          <p:nvPr>
            <p:ph type="ftr" sz="quarter" idx="10"/>
          </p:nvPr>
        </p:nvSpPr>
        <p:spPr>
          <a:ln/>
        </p:spPr>
        <p:txBody>
          <a:bodyPr/>
          <a:lstStyle>
            <a:lvl1pPr>
              <a:defRPr/>
            </a:lvl1pPr>
          </a:lstStyle>
          <a:p>
            <a:pPr>
              <a:defRPr/>
            </a:pPr>
            <a:r>
              <a:rPr lang="en-US"/>
              <a:t>Global Grants</a:t>
            </a:r>
          </a:p>
        </p:txBody>
      </p:sp>
      <p:sp>
        <p:nvSpPr>
          <p:cNvPr id="5" name="Rectangle 53"/>
          <p:cNvSpPr>
            <a:spLocks noGrp="1" noChangeArrowheads="1"/>
          </p:cNvSpPr>
          <p:nvPr>
            <p:ph type="sldNum" sz="quarter" idx="11"/>
          </p:nvPr>
        </p:nvSpPr>
        <p:spPr>
          <a:ln/>
        </p:spPr>
        <p:txBody>
          <a:bodyPr/>
          <a:lstStyle>
            <a:lvl1pPr>
              <a:defRPr/>
            </a:lvl1pPr>
          </a:lstStyle>
          <a:p>
            <a:pPr>
              <a:defRPr/>
            </a:pPr>
            <a:r>
              <a:rPr lang="en-US"/>
              <a:t>Slide </a:t>
            </a:r>
            <a:fld id="{2C7E066F-44A2-4A57-8561-729BAB25C1A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2"/>
          <p:cNvSpPr>
            <a:spLocks noGrp="1" noChangeArrowheads="1"/>
          </p:cNvSpPr>
          <p:nvPr>
            <p:ph type="ftr" sz="quarter" idx="10"/>
          </p:nvPr>
        </p:nvSpPr>
        <p:spPr>
          <a:ln/>
        </p:spPr>
        <p:txBody>
          <a:bodyPr/>
          <a:lstStyle>
            <a:lvl1pPr>
              <a:defRPr/>
            </a:lvl1pPr>
          </a:lstStyle>
          <a:p>
            <a:pPr>
              <a:defRPr/>
            </a:pPr>
            <a:r>
              <a:rPr lang="en-US" dirty="0" smtClean="0"/>
              <a:t>Overview</a:t>
            </a:r>
            <a:endParaRPr lang="en-US" dirty="0"/>
          </a:p>
        </p:txBody>
      </p:sp>
      <p:sp>
        <p:nvSpPr>
          <p:cNvPr id="5" name="Rectangle 53"/>
          <p:cNvSpPr>
            <a:spLocks noGrp="1" noChangeArrowheads="1"/>
          </p:cNvSpPr>
          <p:nvPr>
            <p:ph type="sldNum" sz="quarter" idx="11"/>
          </p:nvPr>
        </p:nvSpPr>
        <p:spPr>
          <a:ln/>
        </p:spPr>
        <p:txBody>
          <a:bodyPr/>
          <a:lstStyle>
            <a:lvl1pPr>
              <a:defRPr/>
            </a:lvl1pPr>
          </a:lstStyle>
          <a:p>
            <a:pPr>
              <a:defRPr/>
            </a:pPr>
            <a:r>
              <a:rPr lang="en-US"/>
              <a:t>Slide </a:t>
            </a:r>
            <a:fld id="{EE517821-56DF-4559-9C21-81E73125EC3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0"/>
            <a:ext cx="205740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0"/>
            <a:ext cx="601980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2"/>
          <p:cNvSpPr>
            <a:spLocks noGrp="1" noChangeArrowheads="1"/>
          </p:cNvSpPr>
          <p:nvPr>
            <p:ph type="ftr" sz="quarter" idx="10"/>
          </p:nvPr>
        </p:nvSpPr>
        <p:spPr>
          <a:ln/>
        </p:spPr>
        <p:txBody>
          <a:bodyPr/>
          <a:lstStyle>
            <a:lvl1pPr>
              <a:defRPr/>
            </a:lvl1pPr>
          </a:lstStyle>
          <a:p>
            <a:pPr>
              <a:defRPr/>
            </a:pPr>
            <a:r>
              <a:rPr lang="en-US" dirty="0" smtClean="0"/>
              <a:t>Overview</a:t>
            </a:r>
            <a:endParaRPr lang="en-US" dirty="0"/>
          </a:p>
        </p:txBody>
      </p:sp>
      <p:sp>
        <p:nvSpPr>
          <p:cNvPr id="5" name="Rectangle 53"/>
          <p:cNvSpPr>
            <a:spLocks noGrp="1" noChangeArrowheads="1"/>
          </p:cNvSpPr>
          <p:nvPr>
            <p:ph type="sldNum" sz="quarter" idx="11"/>
          </p:nvPr>
        </p:nvSpPr>
        <p:spPr>
          <a:ln/>
        </p:spPr>
        <p:txBody>
          <a:bodyPr/>
          <a:lstStyle>
            <a:lvl1pPr>
              <a:defRPr/>
            </a:lvl1pPr>
          </a:lstStyle>
          <a:p>
            <a:pPr>
              <a:defRPr/>
            </a:pPr>
            <a:r>
              <a:rPr lang="en-US"/>
              <a:t>Slide </a:t>
            </a:r>
            <a:fld id="{EFCCAC71-C9E4-4E6F-9D59-13ECB2628965}"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0"/>
            <a:ext cx="8229600" cy="6096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52"/>
          <p:cNvSpPr>
            <a:spLocks noGrp="1" noChangeArrowheads="1"/>
          </p:cNvSpPr>
          <p:nvPr>
            <p:ph type="ftr" sz="quarter" idx="10"/>
          </p:nvPr>
        </p:nvSpPr>
        <p:spPr>
          <a:ln/>
        </p:spPr>
        <p:txBody>
          <a:bodyPr/>
          <a:lstStyle>
            <a:lvl1pPr>
              <a:defRPr/>
            </a:lvl1pPr>
          </a:lstStyle>
          <a:p>
            <a:pPr>
              <a:defRPr/>
            </a:pPr>
            <a:r>
              <a:rPr lang="en-US" dirty="0" smtClean="0"/>
              <a:t>Overview</a:t>
            </a:r>
            <a:endParaRPr lang="en-US" dirty="0"/>
          </a:p>
        </p:txBody>
      </p:sp>
      <p:sp>
        <p:nvSpPr>
          <p:cNvPr id="4" name="Rectangle 53"/>
          <p:cNvSpPr>
            <a:spLocks noGrp="1" noChangeArrowheads="1"/>
          </p:cNvSpPr>
          <p:nvPr>
            <p:ph type="sldNum" sz="quarter" idx="11"/>
          </p:nvPr>
        </p:nvSpPr>
        <p:spPr>
          <a:ln/>
        </p:spPr>
        <p:txBody>
          <a:bodyPr/>
          <a:lstStyle>
            <a:lvl1pPr>
              <a:defRPr/>
            </a:lvl1pPr>
          </a:lstStyle>
          <a:p>
            <a:pPr>
              <a:defRPr/>
            </a:pPr>
            <a:r>
              <a:rPr lang="en-US"/>
              <a:t>Slide </a:t>
            </a:r>
            <a:fld id="{8F63B6C4-9B3D-492C-89B2-00D98EAACD2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2"/>
          <p:cNvSpPr>
            <a:spLocks noGrp="1" noChangeArrowheads="1"/>
          </p:cNvSpPr>
          <p:nvPr>
            <p:ph type="ftr" sz="quarter" idx="10"/>
          </p:nvPr>
        </p:nvSpPr>
        <p:spPr>
          <a:ln/>
        </p:spPr>
        <p:txBody>
          <a:bodyPr/>
          <a:lstStyle>
            <a:lvl1pPr>
              <a:defRPr/>
            </a:lvl1pPr>
          </a:lstStyle>
          <a:p>
            <a:pPr>
              <a:defRPr/>
            </a:pPr>
            <a:r>
              <a:rPr lang="en-US"/>
              <a:t>Global Grants</a:t>
            </a:r>
          </a:p>
        </p:txBody>
      </p:sp>
      <p:sp>
        <p:nvSpPr>
          <p:cNvPr id="5" name="Rectangle 53"/>
          <p:cNvSpPr>
            <a:spLocks noGrp="1" noChangeArrowheads="1"/>
          </p:cNvSpPr>
          <p:nvPr>
            <p:ph type="sldNum" sz="quarter" idx="11"/>
          </p:nvPr>
        </p:nvSpPr>
        <p:spPr>
          <a:ln/>
        </p:spPr>
        <p:txBody>
          <a:bodyPr/>
          <a:lstStyle>
            <a:lvl1pPr>
              <a:defRPr/>
            </a:lvl1pPr>
          </a:lstStyle>
          <a:p>
            <a:pPr>
              <a:defRPr/>
            </a:pPr>
            <a:r>
              <a:rPr lang="en-US"/>
              <a:t>Slide </a:t>
            </a:r>
            <a:fld id="{3C5490F5-D5B7-48BD-AC35-9CBCEAF74DB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2"/>
          <p:cNvSpPr>
            <a:spLocks noGrp="1" noChangeArrowheads="1"/>
          </p:cNvSpPr>
          <p:nvPr>
            <p:ph type="ftr" sz="quarter" idx="10"/>
          </p:nvPr>
        </p:nvSpPr>
        <p:spPr>
          <a:ln/>
        </p:spPr>
        <p:txBody>
          <a:bodyPr/>
          <a:lstStyle>
            <a:lvl1pPr>
              <a:defRPr/>
            </a:lvl1pPr>
          </a:lstStyle>
          <a:p>
            <a:pPr>
              <a:defRPr/>
            </a:pPr>
            <a:r>
              <a:rPr lang="en-US"/>
              <a:t>Global Grants</a:t>
            </a:r>
          </a:p>
        </p:txBody>
      </p:sp>
      <p:sp>
        <p:nvSpPr>
          <p:cNvPr id="5" name="Rectangle 53"/>
          <p:cNvSpPr>
            <a:spLocks noGrp="1" noChangeArrowheads="1"/>
          </p:cNvSpPr>
          <p:nvPr>
            <p:ph type="sldNum" sz="quarter" idx="11"/>
          </p:nvPr>
        </p:nvSpPr>
        <p:spPr>
          <a:ln/>
        </p:spPr>
        <p:txBody>
          <a:bodyPr/>
          <a:lstStyle>
            <a:lvl1pPr>
              <a:defRPr/>
            </a:lvl1pPr>
          </a:lstStyle>
          <a:p>
            <a:pPr>
              <a:defRPr/>
            </a:pPr>
            <a:r>
              <a:rPr lang="en-US"/>
              <a:t>Slide </a:t>
            </a:r>
            <a:fld id="{96CA3673-1674-4663-9D27-AF7D0A098C7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2"/>
          <p:cNvSpPr>
            <a:spLocks noGrp="1" noChangeArrowheads="1"/>
          </p:cNvSpPr>
          <p:nvPr>
            <p:ph type="ftr" sz="quarter" idx="10"/>
          </p:nvPr>
        </p:nvSpPr>
        <p:spPr>
          <a:ln/>
        </p:spPr>
        <p:txBody>
          <a:bodyPr/>
          <a:lstStyle>
            <a:lvl1pPr>
              <a:defRPr/>
            </a:lvl1pPr>
          </a:lstStyle>
          <a:p>
            <a:pPr>
              <a:defRPr/>
            </a:pPr>
            <a:r>
              <a:rPr lang="en-US"/>
              <a:t>Global Grants</a:t>
            </a:r>
          </a:p>
        </p:txBody>
      </p:sp>
      <p:sp>
        <p:nvSpPr>
          <p:cNvPr id="6" name="Rectangle 53"/>
          <p:cNvSpPr>
            <a:spLocks noGrp="1" noChangeArrowheads="1"/>
          </p:cNvSpPr>
          <p:nvPr>
            <p:ph type="sldNum" sz="quarter" idx="11"/>
          </p:nvPr>
        </p:nvSpPr>
        <p:spPr>
          <a:ln/>
        </p:spPr>
        <p:txBody>
          <a:bodyPr/>
          <a:lstStyle>
            <a:lvl1pPr>
              <a:defRPr/>
            </a:lvl1pPr>
          </a:lstStyle>
          <a:p>
            <a:pPr>
              <a:defRPr/>
            </a:pPr>
            <a:r>
              <a:rPr lang="en-US"/>
              <a:t>Slide </a:t>
            </a:r>
            <a:fld id="{536291F2-F2F5-4BD4-B3B8-3E0694B82A4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2"/>
          <p:cNvSpPr>
            <a:spLocks noGrp="1" noChangeArrowheads="1"/>
          </p:cNvSpPr>
          <p:nvPr>
            <p:ph type="ftr" sz="quarter" idx="10"/>
          </p:nvPr>
        </p:nvSpPr>
        <p:spPr>
          <a:ln/>
        </p:spPr>
        <p:txBody>
          <a:bodyPr/>
          <a:lstStyle>
            <a:lvl1pPr>
              <a:defRPr/>
            </a:lvl1pPr>
          </a:lstStyle>
          <a:p>
            <a:pPr>
              <a:defRPr/>
            </a:pPr>
            <a:r>
              <a:rPr lang="en-US" dirty="0" smtClean="0"/>
              <a:t>Overview</a:t>
            </a:r>
            <a:endParaRPr lang="en-US" dirty="0"/>
          </a:p>
        </p:txBody>
      </p:sp>
      <p:sp>
        <p:nvSpPr>
          <p:cNvPr id="8" name="Rectangle 53"/>
          <p:cNvSpPr>
            <a:spLocks noGrp="1" noChangeArrowheads="1"/>
          </p:cNvSpPr>
          <p:nvPr>
            <p:ph type="sldNum" sz="quarter" idx="11"/>
          </p:nvPr>
        </p:nvSpPr>
        <p:spPr>
          <a:ln/>
        </p:spPr>
        <p:txBody>
          <a:bodyPr/>
          <a:lstStyle>
            <a:lvl1pPr>
              <a:defRPr/>
            </a:lvl1pPr>
          </a:lstStyle>
          <a:p>
            <a:pPr>
              <a:defRPr/>
            </a:pPr>
            <a:r>
              <a:rPr lang="en-US"/>
              <a:t>Slide </a:t>
            </a:r>
            <a:fld id="{21EF5EB5-002B-40EC-BAD7-983C2FBF4AF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2"/>
          <p:cNvSpPr>
            <a:spLocks noGrp="1" noChangeArrowheads="1"/>
          </p:cNvSpPr>
          <p:nvPr>
            <p:ph type="ftr" sz="quarter" idx="10"/>
          </p:nvPr>
        </p:nvSpPr>
        <p:spPr>
          <a:ln/>
        </p:spPr>
        <p:txBody>
          <a:bodyPr/>
          <a:lstStyle>
            <a:lvl1pPr>
              <a:defRPr/>
            </a:lvl1pPr>
          </a:lstStyle>
          <a:p>
            <a:pPr>
              <a:defRPr/>
            </a:pPr>
            <a:r>
              <a:rPr lang="en-US" dirty="0" smtClean="0"/>
              <a:t>Overview</a:t>
            </a:r>
            <a:endParaRPr lang="en-US" dirty="0"/>
          </a:p>
        </p:txBody>
      </p:sp>
      <p:sp>
        <p:nvSpPr>
          <p:cNvPr id="4" name="Rectangle 53"/>
          <p:cNvSpPr>
            <a:spLocks noGrp="1" noChangeArrowheads="1"/>
          </p:cNvSpPr>
          <p:nvPr>
            <p:ph type="sldNum" sz="quarter" idx="11"/>
          </p:nvPr>
        </p:nvSpPr>
        <p:spPr>
          <a:ln/>
        </p:spPr>
        <p:txBody>
          <a:bodyPr/>
          <a:lstStyle>
            <a:lvl1pPr>
              <a:defRPr/>
            </a:lvl1pPr>
          </a:lstStyle>
          <a:p>
            <a:pPr>
              <a:defRPr/>
            </a:pPr>
            <a:r>
              <a:rPr lang="en-US"/>
              <a:t>Slide </a:t>
            </a:r>
            <a:fld id="{C51528A3-1B78-4D74-A02F-62D4DC45213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2"/>
          <p:cNvSpPr>
            <a:spLocks noGrp="1" noChangeArrowheads="1"/>
          </p:cNvSpPr>
          <p:nvPr>
            <p:ph type="ftr" sz="quarter" idx="10"/>
          </p:nvPr>
        </p:nvSpPr>
        <p:spPr>
          <a:ln/>
        </p:spPr>
        <p:txBody>
          <a:bodyPr/>
          <a:lstStyle>
            <a:lvl1pPr>
              <a:defRPr/>
            </a:lvl1pPr>
          </a:lstStyle>
          <a:p>
            <a:pPr>
              <a:defRPr/>
            </a:pPr>
            <a:r>
              <a:rPr lang="en-US" dirty="0" smtClean="0"/>
              <a:t>Overview</a:t>
            </a:r>
            <a:endParaRPr lang="en-US" dirty="0"/>
          </a:p>
        </p:txBody>
      </p:sp>
      <p:sp>
        <p:nvSpPr>
          <p:cNvPr id="3" name="Rectangle 53"/>
          <p:cNvSpPr>
            <a:spLocks noGrp="1" noChangeArrowheads="1"/>
          </p:cNvSpPr>
          <p:nvPr>
            <p:ph type="sldNum" sz="quarter" idx="11"/>
          </p:nvPr>
        </p:nvSpPr>
        <p:spPr>
          <a:ln/>
        </p:spPr>
        <p:txBody>
          <a:bodyPr/>
          <a:lstStyle>
            <a:lvl1pPr>
              <a:defRPr/>
            </a:lvl1pPr>
          </a:lstStyle>
          <a:p>
            <a:pPr>
              <a:defRPr/>
            </a:pPr>
            <a:r>
              <a:rPr lang="en-US"/>
              <a:t>Slide </a:t>
            </a:r>
            <a:fld id="{F96947B7-9C4C-4CCD-834C-F5F932A7ED7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2"/>
          <p:cNvSpPr>
            <a:spLocks noGrp="1" noChangeArrowheads="1"/>
          </p:cNvSpPr>
          <p:nvPr>
            <p:ph type="ftr" sz="quarter" idx="10"/>
          </p:nvPr>
        </p:nvSpPr>
        <p:spPr>
          <a:ln/>
        </p:spPr>
        <p:txBody>
          <a:bodyPr/>
          <a:lstStyle>
            <a:lvl1pPr>
              <a:defRPr/>
            </a:lvl1pPr>
          </a:lstStyle>
          <a:p>
            <a:pPr>
              <a:defRPr/>
            </a:pPr>
            <a:r>
              <a:rPr lang="en-US" dirty="0" smtClean="0"/>
              <a:t>Overview</a:t>
            </a:r>
            <a:endParaRPr lang="en-US" dirty="0"/>
          </a:p>
        </p:txBody>
      </p:sp>
      <p:sp>
        <p:nvSpPr>
          <p:cNvPr id="6" name="Rectangle 53"/>
          <p:cNvSpPr>
            <a:spLocks noGrp="1" noChangeArrowheads="1"/>
          </p:cNvSpPr>
          <p:nvPr>
            <p:ph type="sldNum" sz="quarter" idx="11"/>
          </p:nvPr>
        </p:nvSpPr>
        <p:spPr>
          <a:ln/>
        </p:spPr>
        <p:txBody>
          <a:bodyPr/>
          <a:lstStyle>
            <a:lvl1pPr>
              <a:defRPr/>
            </a:lvl1pPr>
          </a:lstStyle>
          <a:p>
            <a:pPr>
              <a:defRPr/>
            </a:pPr>
            <a:r>
              <a:rPr lang="en-US"/>
              <a:t>Slide </a:t>
            </a:r>
            <a:fld id="{0E63E26F-DAD3-4227-AC4B-A524E43EE44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2"/>
          <p:cNvSpPr>
            <a:spLocks noGrp="1" noChangeArrowheads="1"/>
          </p:cNvSpPr>
          <p:nvPr>
            <p:ph type="ftr" sz="quarter" idx="10"/>
          </p:nvPr>
        </p:nvSpPr>
        <p:spPr>
          <a:ln/>
        </p:spPr>
        <p:txBody>
          <a:bodyPr/>
          <a:lstStyle>
            <a:lvl1pPr>
              <a:defRPr/>
            </a:lvl1pPr>
          </a:lstStyle>
          <a:p>
            <a:pPr>
              <a:defRPr/>
            </a:pPr>
            <a:r>
              <a:rPr lang="en-US" dirty="0" smtClean="0"/>
              <a:t>Overview</a:t>
            </a:r>
            <a:endParaRPr lang="en-US" dirty="0"/>
          </a:p>
        </p:txBody>
      </p:sp>
      <p:sp>
        <p:nvSpPr>
          <p:cNvPr id="6" name="Rectangle 53"/>
          <p:cNvSpPr>
            <a:spLocks noGrp="1" noChangeArrowheads="1"/>
          </p:cNvSpPr>
          <p:nvPr>
            <p:ph type="sldNum" sz="quarter" idx="11"/>
          </p:nvPr>
        </p:nvSpPr>
        <p:spPr>
          <a:ln/>
        </p:spPr>
        <p:txBody>
          <a:bodyPr/>
          <a:lstStyle>
            <a:lvl1pPr>
              <a:defRPr/>
            </a:lvl1pPr>
          </a:lstStyle>
          <a:p>
            <a:pPr>
              <a:defRPr/>
            </a:pPr>
            <a:r>
              <a:rPr lang="en-US"/>
              <a:t>Slide </a:t>
            </a:r>
            <a:fld id="{7BFA796E-CB83-4B80-ABFC-8B7A87CD06D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5350" name="Line 6"/>
          <p:cNvSpPr>
            <a:spLocks noChangeShapeType="1"/>
          </p:cNvSpPr>
          <p:nvPr/>
        </p:nvSpPr>
        <p:spPr bwMode="auto">
          <a:xfrm>
            <a:off x="0" y="6858000"/>
            <a:ext cx="9144000" cy="0"/>
          </a:xfrm>
          <a:prstGeom prst="line">
            <a:avLst/>
          </a:prstGeom>
          <a:noFill/>
          <a:ln w="25400">
            <a:solidFill>
              <a:schemeClr val="tx1"/>
            </a:solidFill>
            <a:round/>
            <a:headEnd/>
            <a:tailEnd/>
          </a:ln>
          <a:effectLst/>
        </p:spPr>
        <p:txBody>
          <a:bodyPr/>
          <a:lstStyle/>
          <a:p>
            <a:pPr algn="ctr">
              <a:defRPr/>
            </a:pPr>
            <a:endParaRPr lang="en-US"/>
          </a:p>
        </p:txBody>
      </p:sp>
      <p:sp>
        <p:nvSpPr>
          <p:cNvPr id="185378" name="Text Box 34"/>
          <p:cNvSpPr txBox="1">
            <a:spLocks noChangeArrowheads="1"/>
          </p:cNvSpPr>
          <p:nvPr userDrawn="1"/>
        </p:nvSpPr>
        <p:spPr bwMode="auto">
          <a:xfrm>
            <a:off x="-762000" y="6743700"/>
            <a:ext cx="533400" cy="228600"/>
          </a:xfrm>
          <a:prstGeom prst="rect">
            <a:avLst/>
          </a:prstGeom>
          <a:noFill/>
          <a:ln w="28575" algn="ctr">
            <a:noFill/>
            <a:miter lim="800000"/>
            <a:headEnd/>
            <a:tailEnd/>
          </a:ln>
          <a:effectLst/>
        </p:spPr>
        <p:txBody>
          <a:bodyPr>
            <a:spAutoFit/>
          </a:bodyPr>
          <a:lstStyle/>
          <a:p>
            <a:pPr algn="ctr">
              <a:spcBef>
                <a:spcPct val="50000"/>
              </a:spcBef>
              <a:defRPr/>
            </a:pPr>
            <a:fld id="{027C0CB0-1A0C-4349-A2F2-4CA5FD8B4D85}" type="slidenum">
              <a:rPr lang="en-US" sz="900">
                <a:latin typeface="Times New Roman" pitchFamily="18" charset="0"/>
              </a:rPr>
              <a:pPr algn="ctr">
                <a:spcBef>
                  <a:spcPct val="50000"/>
                </a:spcBef>
                <a:defRPr/>
              </a:pPr>
              <a:t>‹#›</a:t>
            </a:fld>
            <a:endParaRPr lang="en-US" sz="900">
              <a:latin typeface="Times New Roman" pitchFamily="18" charset="0"/>
            </a:endParaRPr>
          </a:p>
        </p:txBody>
      </p:sp>
      <p:pic>
        <p:nvPicPr>
          <p:cNvPr id="1028" name="Picture 49" descr="PPT_back2_light"/>
          <p:cNvPicPr>
            <a:picLocks noChangeAspect="1" noChangeArrowheads="1"/>
          </p:cNvPicPr>
          <p:nvPr userDrawn="1"/>
        </p:nvPicPr>
        <p:blipFill>
          <a:blip r:embed="rId14" cstate="print"/>
          <a:srcRect/>
          <a:stretch>
            <a:fillRect/>
          </a:stretch>
        </p:blipFill>
        <p:spPr bwMode="auto">
          <a:xfrm>
            <a:off x="0" y="0"/>
            <a:ext cx="9145588" cy="6859588"/>
          </a:xfrm>
          <a:prstGeom prst="rect">
            <a:avLst/>
          </a:prstGeom>
          <a:noFill/>
          <a:ln w="9525">
            <a:noFill/>
            <a:miter lim="800000"/>
            <a:headEnd/>
            <a:tailEnd/>
          </a:ln>
        </p:spPr>
      </p:pic>
      <p:sp>
        <p:nvSpPr>
          <p:cNvPr id="1029" name="Rectangle 50"/>
          <p:cNvSpPr>
            <a:spLocks noGrp="1" noChangeArrowheads="1"/>
          </p:cNvSpPr>
          <p:nvPr>
            <p:ph type="body" idx="1"/>
          </p:nvPr>
        </p:nvSpPr>
        <p:spPr bwMode="auto">
          <a:xfrm>
            <a:off x="457200" y="1066800"/>
            <a:ext cx="8229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51"/>
          <p:cNvSpPr>
            <a:spLocks noGrp="1" noChangeArrowheads="1"/>
          </p:cNvSpPr>
          <p:nvPr>
            <p:ph type="title"/>
          </p:nvPr>
        </p:nvSpPr>
        <p:spPr bwMode="auto">
          <a:xfrm>
            <a:off x="457200" y="0"/>
            <a:ext cx="75438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85396" name="Rectangle 52"/>
          <p:cNvSpPr>
            <a:spLocks noGrp="1" noChangeArrowheads="1"/>
          </p:cNvSpPr>
          <p:nvPr>
            <p:ph type="ftr" sz="quarter" idx="3"/>
          </p:nvPr>
        </p:nvSpPr>
        <p:spPr bwMode="auto">
          <a:xfrm>
            <a:off x="228600" y="6400800"/>
            <a:ext cx="2590800" cy="323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1"/>
            </a:lvl1pPr>
          </a:lstStyle>
          <a:p>
            <a:pPr>
              <a:defRPr/>
            </a:pPr>
            <a:r>
              <a:rPr lang="en-US"/>
              <a:t>Global Grants</a:t>
            </a:r>
          </a:p>
        </p:txBody>
      </p:sp>
      <p:sp>
        <p:nvSpPr>
          <p:cNvPr id="185397" name="Rectangle 53"/>
          <p:cNvSpPr>
            <a:spLocks noGrp="1" noChangeArrowheads="1"/>
          </p:cNvSpPr>
          <p:nvPr>
            <p:ph type="sldNum" sz="quarter" idx="4"/>
          </p:nvPr>
        </p:nvSpPr>
        <p:spPr bwMode="auto">
          <a:xfrm>
            <a:off x="3200400" y="6400800"/>
            <a:ext cx="2133600" cy="323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b="1"/>
            </a:lvl1pPr>
          </a:lstStyle>
          <a:p>
            <a:pPr>
              <a:defRPr/>
            </a:pPr>
            <a:r>
              <a:rPr lang="en-US"/>
              <a:t>Slide </a:t>
            </a:r>
            <a:fld id="{0339FE7C-0948-4A77-88AD-A2A10052E0E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hdr="0" dt="0"/>
  <p:txStyles>
    <p:titleStyle>
      <a:lvl1pPr algn="l" rtl="0" eaLnBrk="0" fontAlgn="base" hangingPunct="0">
        <a:spcBef>
          <a:spcPct val="0"/>
        </a:spcBef>
        <a:spcAft>
          <a:spcPct val="0"/>
        </a:spcAft>
        <a:defRPr sz="3400">
          <a:solidFill>
            <a:schemeClr val="bg1"/>
          </a:solidFill>
          <a:latin typeface="+mj-lt"/>
          <a:ea typeface="+mj-ea"/>
          <a:cs typeface="+mj-cs"/>
        </a:defRPr>
      </a:lvl1pPr>
      <a:lvl2pPr algn="l" rtl="0" eaLnBrk="0" fontAlgn="base" hangingPunct="0">
        <a:spcBef>
          <a:spcPct val="0"/>
        </a:spcBef>
        <a:spcAft>
          <a:spcPct val="0"/>
        </a:spcAft>
        <a:defRPr sz="3400">
          <a:solidFill>
            <a:schemeClr val="bg1"/>
          </a:solidFill>
          <a:latin typeface="Arial" charset="0"/>
          <a:cs typeface="Arial" charset="0"/>
        </a:defRPr>
      </a:lvl2pPr>
      <a:lvl3pPr algn="l" rtl="0" eaLnBrk="0" fontAlgn="base" hangingPunct="0">
        <a:spcBef>
          <a:spcPct val="0"/>
        </a:spcBef>
        <a:spcAft>
          <a:spcPct val="0"/>
        </a:spcAft>
        <a:defRPr sz="3400">
          <a:solidFill>
            <a:schemeClr val="bg1"/>
          </a:solidFill>
          <a:latin typeface="Arial" charset="0"/>
          <a:cs typeface="Arial" charset="0"/>
        </a:defRPr>
      </a:lvl3pPr>
      <a:lvl4pPr algn="l" rtl="0" eaLnBrk="0" fontAlgn="base" hangingPunct="0">
        <a:spcBef>
          <a:spcPct val="0"/>
        </a:spcBef>
        <a:spcAft>
          <a:spcPct val="0"/>
        </a:spcAft>
        <a:defRPr sz="3400">
          <a:solidFill>
            <a:schemeClr val="bg1"/>
          </a:solidFill>
          <a:latin typeface="Arial" charset="0"/>
          <a:cs typeface="Arial" charset="0"/>
        </a:defRPr>
      </a:lvl4pPr>
      <a:lvl5pPr algn="l" rtl="0" eaLnBrk="0" fontAlgn="base" hangingPunct="0">
        <a:spcBef>
          <a:spcPct val="0"/>
        </a:spcBef>
        <a:spcAft>
          <a:spcPct val="0"/>
        </a:spcAft>
        <a:defRPr sz="3400">
          <a:solidFill>
            <a:schemeClr val="bg1"/>
          </a:solidFill>
          <a:latin typeface="Arial" charset="0"/>
          <a:cs typeface="Arial" charset="0"/>
        </a:defRPr>
      </a:lvl5pPr>
      <a:lvl6pPr marL="457200" algn="l" rtl="0" fontAlgn="base">
        <a:spcBef>
          <a:spcPct val="0"/>
        </a:spcBef>
        <a:spcAft>
          <a:spcPct val="0"/>
        </a:spcAft>
        <a:defRPr sz="3400">
          <a:solidFill>
            <a:schemeClr val="bg1"/>
          </a:solidFill>
          <a:latin typeface="Arial" charset="0"/>
          <a:cs typeface="Arial" charset="0"/>
        </a:defRPr>
      </a:lvl6pPr>
      <a:lvl7pPr marL="914400" algn="l" rtl="0" fontAlgn="base">
        <a:spcBef>
          <a:spcPct val="0"/>
        </a:spcBef>
        <a:spcAft>
          <a:spcPct val="0"/>
        </a:spcAft>
        <a:defRPr sz="3400">
          <a:solidFill>
            <a:schemeClr val="bg1"/>
          </a:solidFill>
          <a:latin typeface="Arial" charset="0"/>
          <a:cs typeface="Arial" charset="0"/>
        </a:defRPr>
      </a:lvl7pPr>
      <a:lvl8pPr marL="1371600" algn="l" rtl="0" fontAlgn="base">
        <a:spcBef>
          <a:spcPct val="0"/>
        </a:spcBef>
        <a:spcAft>
          <a:spcPct val="0"/>
        </a:spcAft>
        <a:defRPr sz="3400">
          <a:solidFill>
            <a:schemeClr val="bg1"/>
          </a:solidFill>
          <a:latin typeface="Arial" charset="0"/>
          <a:cs typeface="Arial" charset="0"/>
        </a:defRPr>
      </a:lvl8pPr>
      <a:lvl9pPr marL="1828800" algn="l" rtl="0" fontAlgn="base">
        <a:spcBef>
          <a:spcPct val="0"/>
        </a:spcBef>
        <a:spcAft>
          <a:spcPct val="0"/>
        </a:spcAft>
        <a:defRPr sz="3400">
          <a:solidFill>
            <a:schemeClr val="bg1"/>
          </a:solidFill>
          <a:latin typeface="Arial" charset="0"/>
          <a:cs typeface="Arial" charset="0"/>
        </a:defRPr>
      </a:lvl9pPr>
    </p:titleStyle>
    <p:bodyStyle>
      <a:lvl1pPr marL="342900" indent="-342900" algn="l" rtl="0" eaLnBrk="0" fontAlgn="base" hangingPunct="0">
        <a:spcBef>
          <a:spcPct val="30000"/>
        </a:spcBef>
        <a:spcAft>
          <a:spcPct val="0"/>
        </a:spcAft>
        <a:buChar char="•"/>
        <a:defRPr sz="3400">
          <a:solidFill>
            <a:srgbClr val="2752C0"/>
          </a:solidFill>
          <a:latin typeface="+mn-lt"/>
          <a:ea typeface="+mn-ea"/>
          <a:cs typeface="+mn-cs"/>
        </a:defRPr>
      </a:lvl1pPr>
      <a:lvl2pPr marL="742950" indent="-285750" algn="l" rtl="0" eaLnBrk="0" fontAlgn="base" hangingPunct="0">
        <a:spcBef>
          <a:spcPct val="30000"/>
        </a:spcBef>
        <a:spcAft>
          <a:spcPct val="0"/>
        </a:spcAft>
        <a:buChar char="–"/>
        <a:defRPr sz="3200">
          <a:solidFill>
            <a:srgbClr val="2752C0"/>
          </a:solidFill>
          <a:latin typeface="+mn-lt"/>
          <a:cs typeface="+mn-cs"/>
        </a:defRPr>
      </a:lvl2pPr>
      <a:lvl3pPr marL="1143000" indent="-228600" algn="l" rtl="0" eaLnBrk="0" fontAlgn="base" hangingPunct="0">
        <a:spcBef>
          <a:spcPct val="30000"/>
        </a:spcBef>
        <a:spcAft>
          <a:spcPct val="0"/>
        </a:spcAft>
        <a:buChar char="•"/>
        <a:defRPr sz="2800">
          <a:solidFill>
            <a:srgbClr val="2752C0"/>
          </a:solidFill>
          <a:latin typeface="+mn-lt"/>
          <a:cs typeface="+mn-cs"/>
        </a:defRPr>
      </a:lvl3pPr>
      <a:lvl4pPr marL="1600200" indent="-228600" algn="l" rtl="0" eaLnBrk="0" fontAlgn="base" hangingPunct="0">
        <a:spcBef>
          <a:spcPct val="30000"/>
        </a:spcBef>
        <a:spcAft>
          <a:spcPct val="0"/>
        </a:spcAft>
        <a:buChar char="–"/>
        <a:defRPr sz="2400">
          <a:solidFill>
            <a:srgbClr val="2752C0"/>
          </a:solidFill>
          <a:latin typeface="+mn-lt"/>
          <a:cs typeface="+mn-cs"/>
        </a:defRPr>
      </a:lvl4pPr>
      <a:lvl5pPr marL="2057400" indent="-228600" algn="l" rtl="0" eaLnBrk="0" fontAlgn="base" hangingPunct="0">
        <a:spcBef>
          <a:spcPct val="30000"/>
        </a:spcBef>
        <a:spcAft>
          <a:spcPct val="0"/>
        </a:spcAft>
        <a:buChar char="»"/>
        <a:defRPr sz="2400">
          <a:solidFill>
            <a:srgbClr val="2752C0"/>
          </a:solidFill>
          <a:latin typeface="+mn-lt"/>
          <a:cs typeface="+mn-cs"/>
        </a:defRPr>
      </a:lvl5pPr>
      <a:lvl6pPr marL="2514600" indent="-228600" algn="l" rtl="0" fontAlgn="base">
        <a:spcBef>
          <a:spcPct val="30000"/>
        </a:spcBef>
        <a:spcAft>
          <a:spcPct val="0"/>
        </a:spcAft>
        <a:buChar char="»"/>
        <a:defRPr sz="2400">
          <a:solidFill>
            <a:srgbClr val="2752C0"/>
          </a:solidFill>
          <a:latin typeface="+mn-lt"/>
          <a:cs typeface="+mn-cs"/>
        </a:defRPr>
      </a:lvl6pPr>
      <a:lvl7pPr marL="2971800" indent="-228600" algn="l" rtl="0" fontAlgn="base">
        <a:spcBef>
          <a:spcPct val="30000"/>
        </a:spcBef>
        <a:spcAft>
          <a:spcPct val="0"/>
        </a:spcAft>
        <a:buChar char="»"/>
        <a:defRPr sz="2400">
          <a:solidFill>
            <a:srgbClr val="2752C0"/>
          </a:solidFill>
          <a:latin typeface="+mn-lt"/>
          <a:cs typeface="+mn-cs"/>
        </a:defRPr>
      </a:lvl7pPr>
      <a:lvl8pPr marL="3429000" indent="-228600" algn="l" rtl="0" fontAlgn="base">
        <a:spcBef>
          <a:spcPct val="30000"/>
        </a:spcBef>
        <a:spcAft>
          <a:spcPct val="0"/>
        </a:spcAft>
        <a:buChar char="»"/>
        <a:defRPr sz="2400">
          <a:solidFill>
            <a:srgbClr val="2752C0"/>
          </a:solidFill>
          <a:latin typeface="+mn-lt"/>
          <a:cs typeface="+mn-cs"/>
        </a:defRPr>
      </a:lvl8pPr>
      <a:lvl9pPr marL="3886200" indent="-228600" algn="l" rtl="0" fontAlgn="base">
        <a:spcBef>
          <a:spcPct val="30000"/>
        </a:spcBef>
        <a:spcAft>
          <a:spcPct val="0"/>
        </a:spcAft>
        <a:buChar char="»"/>
        <a:defRPr sz="2400">
          <a:solidFill>
            <a:srgbClr val="2752C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matchinggrants.org/distric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matchinggrants.org/distric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3"/>
          <p:cNvSpPr>
            <a:spLocks noGrp="1"/>
          </p:cNvSpPr>
          <p:nvPr>
            <p:ph type="ftr" sz="quarter" idx="10"/>
          </p:nvPr>
        </p:nvSpPr>
        <p:spPr>
          <a:noFill/>
        </p:spPr>
        <p:txBody>
          <a:bodyPr/>
          <a:lstStyle/>
          <a:p>
            <a:r>
              <a:rPr lang="en-US" smtClean="0"/>
              <a:t>Global Grants</a:t>
            </a:r>
          </a:p>
        </p:txBody>
      </p:sp>
      <p:sp>
        <p:nvSpPr>
          <p:cNvPr id="2051" name="Slide Number Placeholder 4"/>
          <p:cNvSpPr>
            <a:spLocks noGrp="1"/>
          </p:cNvSpPr>
          <p:nvPr>
            <p:ph type="sldNum" sz="quarter" idx="11"/>
          </p:nvPr>
        </p:nvSpPr>
        <p:spPr>
          <a:noFill/>
        </p:spPr>
        <p:txBody>
          <a:bodyPr/>
          <a:lstStyle/>
          <a:p>
            <a:r>
              <a:rPr lang="en-US" smtClean="0"/>
              <a:t>Slide </a:t>
            </a:r>
            <a:fld id="{895FF258-41AE-42BF-ADB7-2EC07C5B080A}" type="slidenum">
              <a:rPr lang="en-US" smtClean="0"/>
              <a:pPr/>
              <a:t>1</a:t>
            </a:fld>
            <a:endParaRPr lang="en-US" smtClean="0"/>
          </a:p>
        </p:txBody>
      </p:sp>
      <p:sp>
        <p:nvSpPr>
          <p:cNvPr id="2052" name="TextBox 7"/>
          <p:cNvSpPr txBox="1">
            <a:spLocks noChangeArrowheads="1"/>
          </p:cNvSpPr>
          <p:nvPr/>
        </p:nvSpPr>
        <p:spPr bwMode="auto">
          <a:xfrm>
            <a:off x="152400" y="152400"/>
            <a:ext cx="5348288" cy="461963"/>
          </a:xfrm>
          <a:prstGeom prst="rect">
            <a:avLst/>
          </a:prstGeom>
          <a:noFill/>
          <a:ln w="9525">
            <a:noFill/>
            <a:miter lim="800000"/>
            <a:headEnd/>
            <a:tailEnd/>
          </a:ln>
        </p:spPr>
        <p:txBody>
          <a:bodyPr wrap="none">
            <a:spAutoFit/>
          </a:bodyPr>
          <a:lstStyle/>
          <a:p>
            <a:pPr algn="ctr"/>
            <a:r>
              <a:rPr lang="en-US" sz="2400" b="1">
                <a:solidFill>
                  <a:schemeClr val="bg1"/>
                </a:solidFill>
              </a:rPr>
              <a:t>Mentor Training – 27 February 2010</a:t>
            </a:r>
          </a:p>
        </p:txBody>
      </p:sp>
      <p:pic>
        <p:nvPicPr>
          <p:cNvPr id="2053" name="Picture 33" descr="PPT_back2_notext"/>
          <p:cNvPicPr>
            <a:picLocks noChangeAspect="1" noChangeArrowheads="1"/>
          </p:cNvPicPr>
          <p:nvPr/>
        </p:nvPicPr>
        <p:blipFill>
          <a:blip r:embed="rId3" cstate="print"/>
          <a:srcRect/>
          <a:stretch>
            <a:fillRect/>
          </a:stretch>
        </p:blipFill>
        <p:spPr bwMode="auto">
          <a:xfrm>
            <a:off x="-1588" y="0"/>
            <a:ext cx="9145588" cy="6859588"/>
          </a:xfrm>
          <a:prstGeom prst="rect">
            <a:avLst/>
          </a:prstGeom>
          <a:noFill/>
          <a:ln w="9525">
            <a:noFill/>
            <a:miter lim="800000"/>
            <a:headEnd/>
            <a:tailEnd/>
          </a:ln>
        </p:spPr>
      </p:pic>
      <p:sp>
        <p:nvSpPr>
          <p:cNvPr id="2054" name="Title 8"/>
          <p:cNvSpPr>
            <a:spLocks noGrp="1"/>
          </p:cNvSpPr>
          <p:nvPr>
            <p:ph type="ctrTitle"/>
          </p:nvPr>
        </p:nvSpPr>
        <p:spPr>
          <a:xfrm>
            <a:off x="685800" y="0"/>
            <a:ext cx="7772400" cy="685800"/>
          </a:xfrm>
        </p:spPr>
        <p:txBody>
          <a:bodyPr/>
          <a:lstStyle/>
          <a:p>
            <a:pPr algn="ctr"/>
            <a:r>
              <a:rPr lang="en-US" sz="2800" dirty="0" smtClean="0"/>
              <a:t>Rotary Foundation District Grants</a:t>
            </a:r>
          </a:p>
        </p:txBody>
      </p:sp>
      <p:sp>
        <p:nvSpPr>
          <p:cNvPr id="11" name="TextBox 10"/>
          <p:cNvSpPr txBox="1"/>
          <p:nvPr/>
        </p:nvSpPr>
        <p:spPr>
          <a:xfrm>
            <a:off x="3130743" y="2210812"/>
            <a:ext cx="2882520" cy="2123658"/>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6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haroni" pitchFamily="2" charset="-79"/>
                <a:cs typeface="Aharoni" pitchFamily="2" charset="-79"/>
              </a:rPr>
              <a:t>District</a:t>
            </a:r>
          </a:p>
          <a:p>
            <a:pPr algn="ctr">
              <a:defRPr/>
            </a:pPr>
            <a:r>
              <a:rPr lang="en-US" sz="6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haroni" pitchFamily="2" charset="-79"/>
                <a:cs typeface="Aharoni" pitchFamily="2" charset="-79"/>
              </a:rPr>
              <a:t>Grants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Rotary Foundation District Grants</a:t>
            </a:r>
            <a:endParaRPr lang="en-US" dirty="0"/>
          </a:p>
        </p:txBody>
      </p:sp>
      <p:sp>
        <p:nvSpPr>
          <p:cNvPr id="3" name="Content Placeholder 2"/>
          <p:cNvSpPr>
            <a:spLocks noGrp="1"/>
          </p:cNvSpPr>
          <p:nvPr>
            <p:ph idx="1"/>
          </p:nvPr>
        </p:nvSpPr>
        <p:spPr>
          <a:xfrm>
            <a:off x="304800" y="914400"/>
            <a:ext cx="8839200" cy="5181600"/>
          </a:xfrm>
        </p:spPr>
        <p:txBody>
          <a:bodyPr/>
          <a:lstStyle/>
          <a:p>
            <a:pPr eaLnBrk="1" hangingPunct="1">
              <a:lnSpc>
                <a:spcPct val="90000"/>
              </a:lnSpc>
            </a:pPr>
            <a:r>
              <a:rPr lang="en-US" sz="2800" dirty="0" smtClean="0">
                <a:solidFill>
                  <a:srgbClr val="0070C0"/>
                </a:solidFill>
              </a:rPr>
              <a:t>Simple, flexible, innovative</a:t>
            </a:r>
          </a:p>
          <a:p>
            <a:pPr eaLnBrk="1" hangingPunct="1">
              <a:lnSpc>
                <a:spcPct val="90000"/>
              </a:lnSpc>
            </a:pPr>
            <a:r>
              <a:rPr lang="en-US" sz="2800" dirty="0" smtClean="0">
                <a:solidFill>
                  <a:srgbClr val="0070C0"/>
                </a:solidFill>
              </a:rPr>
              <a:t>Educational and humanitarian projects and activities consistent with mission of The Rotary Foundation</a:t>
            </a:r>
          </a:p>
          <a:p>
            <a:pPr eaLnBrk="1" hangingPunct="1">
              <a:lnSpc>
                <a:spcPct val="90000"/>
              </a:lnSpc>
            </a:pPr>
            <a:r>
              <a:rPr lang="en-US" sz="2800" dirty="0" smtClean="0">
                <a:solidFill>
                  <a:srgbClr val="0070C0"/>
                </a:solidFill>
              </a:rPr>
              <a:t>Smaller activities and projects</a:t>
            </a:r>
          </a:p>
          <a:p>
            <a:pPr eaLnBrk="1" hangingPunct="1">
              <a:lnSpc>
                <a:spcPct val="90000"/>
              </a:lnSpc>
            </a:pPr>
            <a:r>
              <a:rPr lang="en-US" sz="2800" dirty="0" smtClean="0">
                <a:solidFill>
                  <a:srgbClr val="0070C0"/>
                </a:solidFill>
              </a:rPr>
              <a:t>Local decision making with broader guidelines</a:t>
            </a:r>
          </a:p>
          <a:p>
            <a:pPr eaLnBrk="1" hangingPunct="1">
              <a:lnSpc>
                <a:spcPct val="90000"/>
              </a:lnSpc>
            </a:pPr>
            <a:r>
              <a:rPr lang="en-US" sz="2800" dirty="0" smtClean="0">
                <a:solidFill>
                  <a:srgbClr val="0070C0"/>
                </a:solidFill>
              </a:rPr>
              <a:t>District administers</a:t>
            </a:r>
          </a:p>
          <a:p>
            <a:pPr eaLnBrk="1" hangingPunct="1">
              <a:lnSpc>
                <a:spcPct val="90000"/>
              </a:lnSpc>
            </a:pPr>
            <a:r>
              <a:rPr lang="en-US" sz="2800" dirty="0" smtClean="0">
                <a:solidFill>
                  <a:srgbClr val="0070C0"/>
                </a:solidFill>
              </a:rPr>
              <a:t>General TRF guidelines</a:t>
            </a:r>
          </a:p>
          <a:p>
            <a:pPr eaLnBrk="1" hangingPunct="1">
              <a:lnSpc>
                <a:spcPct val="90000"/>
              </a:lnSpc>
            </a:pPr>
            <a:r>
              <a:rPr lang="en-US" sz="2800" dirty="0" smtClean="0">
                <a:solidFill>
                  <a:srgbClr val="0070C0"/>
                </a:solidFill>
              </a:rPr>
              <a:t>Creativity and accountability</a:t>
            </a:r>
          </a:p>
          <a:p>
            <a:pPr eaLnBrk="1" hangingPunct="1">
              <a:lnSpc>
                <a:spcPct val="90000"/>
              </a:lnSpc>
            </a:pPr>
            <a:r>
              <a:rPr lang="en-US" sz="2800" dirty="0" smtClean="0">
                <a:solidFill>
                  <a:srgbClr val="0070C0"/>
                </a:solidFill>
              </a:rPr>
              <a:t>Local and DDF funding only—no TRF match</a:t>
            </a:r>
          </a:p>
          <a:p>
            <a:endParaRPr lang="en-US" sz="2800" dirty="0">
              <a:solidFill>
                <a:srgbClr val="0070C0"/>
              </a:solidFill>
            </a:endParaRPr>
          </a:p>
        </p:txBody>
      </p:sp>
      <p:sp>
        <p:nvSpPr>
          <p:cNvPr id="4" name="Footer Placeholder 3"/>
          <p:cNvSpPr>
            <a:spLocks noGrp="1"/>
          </p:cNvSpPr>
          <p:nvPr>
            <p:ph type="ftr" sz="quarter" idx="10"/>
          </p:nvPr>
        </p:nvSpPr>
        <p:spPr/>
        <p:txBody>
          <a:bodyPr/>
          <a:lstStyle/>
          <a:p>
            <a:pPr>
              <a:defRPr/>
            </a:pPr>
            <a:r>
              <a:rPr lang="en-US" dirty="0" smtClean="0"/>
              <a:t>District Grants</a:t>
            </a:r>
          </a:p>
        </p:txBody>
      </p:sp>
      <p:sp>
        <p:nvSpPr>
          <p:cNvPr id="5" name="Slide Number Placeholder 4"/>
          <p:cNvSpPr>
            <a:spLocks noGrp="1"/>
          </p:cNvSpPr>
          <p:nvPr>
            <p:ph type="sldNum" sz="quarter" idx="11"/>
          </p:nvPr>
        </p:nvSpPr>
        <p:spPr/>
        <p:txBody>
          <a:bodyPr/>
          <a:lstStyle/>
          <a:p>
            <a:pPr>
              <a:defRPr/>
            </a:pPr>
            <a:r>
              <a:rPr lang="en-US" smtClean="0"/>
              <a:t>Slide </a:t>
            </a:r>
            <a:fld id="{3C5490F5-D5B7-48BD-AC35-9CBCEAF74DBF}"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smtClean="0"/>
              <a:t>Examples of District Grants</a:t>
            </a:r>
          </a:p>
        </p:txBody>
      </p:sp>
      <p:sp>
        <p:nvSpPr>
          <p:cNvPr id="3076" name="Footer Placeholder 3"/>
          <p:cNvSpPr>
            <a:spLocks noGrp="1"/>
          </p:cNvSpPr>
          <p:nvPr>
            <p:ph type="ftr" sz="quarter" idx="10"/>
          </p:nvPr>
        </p:nvSpPr>
        <p:spPr>
          <a:noFill/>
        </p:spPr>
        <p:txBody>
          <a:bodyPr/>
          <a:lstStyle/>
          <a:p>
            <a:r>
              <a:rPr lang="en-US" dirty="0" smtClean="0"/>
              <a:t>District Grants</a:t>
            </a:r>
          </a:p>
        </p:txBody>
      </p:sp>
      <p:sp>
        <p:nvSpPr>
          <p:cNvPr id="3077" name="Slide Number Placeholder 4"/>
          <p:cNvSpPr>
            <a:spLocks noGrp="1"/>
          </p:cNvSpPr>
          <p:nvPr>
            <p:ph type="sldNum" sz="quarter" idx="11"/>
          </p:nvPr>
        </p:nvSpPr>
        <p:spPr>
          <a:noFill/>
        </p:spPr>
        <p:txBody>
          <a:bodyPr/>
          <a:lstStyle/>
          <a:p>
            <a:r>
              <a:rPr lang="en-US" dirty="0" smtClean="0"/>
              <a:t>Slide </a:t>
            </a:r>
            <a:fld id="{DAEC6D33-0310-4B21-B095-1689B5E2194A}" type="slidenum">
              <a:rPr lang="en-US" smtClean="0"/>
              <a:pPr/>
              <a:t>3</a:t>
            </a:fld>
            <a:endParaRPr lang="en-US" dirty="0" smtClean="0"/>
          </a:p>
        </p:txBody>
      </p:sp>
      <p:sp>
        <p:nvSpPr>
          <p:cNvPr id="7" name="Text Box 4"/>
          <p:cNvSpPr txBox="1">
            <a:spLocks noChangeArrowheads="1"/>
          </p:cNvSpPr>
          <p:nvPr/>
        </p:nvSpPr>
        <p:spPr bwMode="auto">
          <a:xfrm>
            <a:off x="609600" y="3505200"/>
            <a:ext cx="3200400" cy="457200"/>
          </a:xfrm>
          <a:prstGeom prst="rect">
            <a:avLst/>
          </a:prstGeom>
          <a:noFill/>
          <a:ln w="12700">
            <a:noFill/>
            <a:miter lim="800000"/>
            <a:headEnd type="none" w="sm" len="sm"/>
            <a:tailEnd type="none" w="sm" len="sm"/>
          </a:ln>
          <a:effectLst/>
        </p:spPr>
        <p:txBody>
          <a:bodyPr>
            <a:spAutoFit/>
          </a:bodyPr>
          <a:lstStyle/>
          <a:p>
            <a:pPr eaLnBrk="1" hangingPunct="1"/>
            <a:r>
              <a:rPr kumimoji="1" lang="en-US" dirty="0">
                <a:solidFill>
                  <a:srgbClr val="2752C0"/>
                </a:solidFill>
                <a:latin typeface="Arial" charset="0"/>
                <a:cs typeface="Arial" charset="0"/>
              </a:rPr>
              <a:t>Fund volunteer travel</a:t>
            </a:r>
          </a:p>
        </p:txBody>
      </p:sp>
      <p:sp>
        <p:nvSpPr>
          <p:cNvPr id="8" name="Text Box 5"/>
          <p:cNvSpPr txBox="1">
            <a:spLocks noChangeArrowheads="1"/>
          </p:cNvSpPr>
          <p:nvPr/>
        </p:nvSpPr>
        <p:spPr bwMode="auto">
          <a:xfrm>
            <a:off x="4953000" y="3505200"/>
            <a:ext cx="3657600" cy="457200"/>
          </a:xfrm>
          <a:prstGeom prst="rect">
            <a:avLst/>
          </a:prstGeom>
          <a:noFill/>
          <a:ln w="12700">
            <a:noFill/>
            <a:miter lim="800000"/>
            <a:headEnd type="none" w="sm" len="sm"/>
            <a:tailEnd type="none" w="sm" len="sm"/>
          </a:ln>
          <a:effectLst/>
        </p:spPr>
        <p:txBody>
          <a:bodyPr>
            <a:spAutoFit/>
          </a:bodyPr>
          <a:lstStyle/>
          <a:p>
            <a:pPr eaLnBrk="1" hangingPunct="1"/>
            <a:r>
              <a:rPr kumimoji="1" lang="en-US">
                <a:solidFill>
                  <a:srgbClr val="2752C0"/>
                </a:solidFill>
                <a:latin typeface="Arial" charset="0"/>
                <a:cs typeface="Arial" charset="0"/>
              </a:rPr>
              <a:t>Donate literacy supplies</a:t>
            </a:r>
          </a:p>
        </p:txBody>
      </p:sp>
      <p:sp>
        <p:nvSpPr>
          <p:cNvPr id="9" name="Text Box 6"/>
          <p:cNvSpPr txBox="1">
            <a:spLocks noChangeArrowheads="1"/>
          </p:cNvSpPr>
          <p:nvPr/>
        </p:nvSpPr>
        <p:spPr bwMode="auto">
          <a:xfrm>
            <a:off x="4648200" y="4648200"/>
            <a:ext cx="2743200" cy="822325"/>
          </a:xfrm>
          <a:prstGeom prst="rect">
            <a:avLst/>
          </a:prstGeom>
          <a:noFill/>
          <a:ln w="12700">
            <a:noFill/>
            <a:miter lim="800000"/>
            <a:headEnd type="none" w="sm" len="sm"/>
            <a:tailEnd type="none" w="sm" len="sm"/>
          </a:ln>
          <a:effectLst/>
        </p:spPr>
        <p:txBody>
          <a:bodyPr>
            <a:spAutoFit/>
          </a:bodyPr>
          <a:lstStyle/>
          <a:p>
            <a:pPr eaLnBrk="1" hangingPunct="1"/>
            <a:r>
              <a:rPr kumimoji="1" lang="en-US">
                <a:solidFill>
                  <a:srgbClr val="2752C0"/>
                </a:solidFill>
                <a:latin typeface="Arial" charset="0"/>
                <a:cs typeface="Arial" charset="0"/>
              </a:rPr>
              <a:t>Send a ShelterBox </a:t>
            </a:r>
            <a:br>
              <a:rPr kumimoji="1" lang="en-US">
                <a:solidFill>
                  <a:srgbClr val="2752C0"/>
                </a:solidFill>
                <a:latin typeface="Arial" charset="0"/>
                <a:cs typeface="Arial" charset="0"/>
              </a:rPr>
            </a:br>
            <a:r>
              <a:rPr kumimoji="1" lang="en-US">
                <a:solidFill>
                  <a:srgbClr val="2752C0"/>
                </a:solidFill>
                <a:latin typeface="Arial" charset="0"/>
                <a:cs typeface="Arial" charset="0"/>
              </a:rPr>
              <a:t>to a disaster area</a:t>
            </a:r>
          </a:p>
        </p:txBody>
      </p:sp>
      <p:pic>
        <p:nvPicPr>
          <p:cNvPr id="10" name="Picture 7" descr="dr"/>
          <p:cNvPicPr>
            <a:picLocks noChangeAspect="1" noChangeArrowheads="1"/>
          </p:cNvPicPr>
          <p:nvPr/>
        </p:nvPicPr>
        <p:blipFill>
          <a:blip r:embed="rId3" cstate="print"/>
          <a:srcRect/>
          <a:stretch>
            <a:fillRect/>
          </a:stretch>
        </p:blipFill>
        <p:spPr bwMode="auto">
          <a:xfrm>
            <a:off x="685800" y="1143000"/>
            <a:ext cx="3657600" cy="2312988"/>
          </a:xfrm>
          <a:prstGeom prst="rect">
            <a:avLst/>
          </a:prstGeom>
          <a:noFill/>
          <a:ln w="9525">
            <a:noFill/>
            <a:miter lim="800000"/>
            <a:headEnd/>
            <a:tailEnd/>
          </a:ln>
          <a:effectLst>
            <a:outerShdw dist="35921" dir="2700000" algn="ctr" rotWithShape="0">
              <a:srgbClr val="808080"/>
            </a:outerShdw>
          </a:effectLst>
        </p:spPr>
      </p:pic>
      <p:pic>
        <p:nvPicPr>
          <p:cNvPr id="11" name="Picture 8" descr="kid"/>
          <p:cNvPicPr>
            <a:picLocks noChangeAspect="1" noChangeArrowheads="1"/>
          </p:cNvPicPr>
          <p:nvPr/>
        </p:nvPicPr>
        <p:blipFill>
          <a:blip r:embed="rId4" cstate="print"/>
          <a:srcRect/>
          <a:stretch>
            <a:fillRect/>
          </a:stretch>
        </p:blipFill>
        <p:spPr bwMode="auto">
          <a:xfrm>
            <a:off x="5029200" y="1149350"/>
            <a:ext cx="3429000" cy="2279650"/>
          </a:xfrm>
          <a:prstGeom prst="rect">
            <a:avLst/>
          </a:prstGeom>
          <a:noFill/>
          <a:ln w="9525">
            <a:noFill/>
            <a:miter lim="800000"/>
            <a:headEnd/>
            <a:tailEnd/>
          </a:ln>
          <a:effectLst>
            <a:outerShdw dist="35921" dir="2700000" algn="ctr" rotWithShape="0">
              <a:srgbClr val="808080"/>
            </a:outerShdw>
          </a:effectLst>
        </p:spPr>
      </p:pic>
      <p:pic>
        <p:nvPicPr>
          <p:cNvPr id="12" name="Picture 9" descr="Untitled-1"/>
          <p:cNvPicPr>
            <a:picLocks noChangeAspect="1" noChangeArrowheads="1"/>
          </p:cNvPicPr>
          <p:nvPr/>
        </p:nvPicPr>
        <p:blipFill>
          <a:blip r:embed="rId5" cstate="print"/>
          <a:srcRect/>
          <a:stretch>
            <a:fillRect/>
          </a:stretch>
        </p:blipFill>
        <p:spPr bwMode="auto">
          <a:xfrm>
            <a:off x="2438400" y="4181475"/>
            <a:ext cx="2020887" cy="1838325"/>
          </a:xfrm>
          <a:prstGeom prst="rect">
            <a:avLst/>
          </a:prstGeom>
          <a:noFill/>
          <a:ln w="9525">
            <a:noFill/>
            <a:miter lim="800000"/>
            <a:headEnd/>
            <a:tailEnd/>
          </a:ln>
          <a:effectLst>
            <a:outerShdw dist="35921" dir="2700000" algn="ctr" rotWithShape="0">
              <a:srgbClr val="808080"/>
            </a:outerShdw>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0"/>
            <a:ext cx="8458200" cy="838200"/>
          </a:xfrm>
        </p:spPr>
        <p:txBody>
          <a:bodyPr/>
          <a:lstStyle/>
          <a:p>
            <a:r>
              <a:rPr lang="en-US" dirty="0" smtClean="0"/>
              <a:t>Funding Guidelines 2013-14</a:t>
            </a:r>
          </a:p>
        </p:txBody>
      </p:sp>
      <p:sp>
        <p:nvSpPr>
          <p:cNvPr id="6147" name="Content Placeholder 2"/>
          <p:cNvSpPr>
            <a:spLocks noGrp="1"/>
          </p:cNvSpPr>
          <p:nvPr>
            <p:ph idx="1"/>
          </p:nvPr>
        </p:nvSpPr>
        <p:spPr>
          <a:xfrm>
            <a:off x="228600" y="990600"/>
            <a:ext cx="8763000" cy="5181600"/>
          </a:xfrm>
        </p:spPr>
        <p:txBody>
          <a:bodyPr/>
          <a:lstStyle/>
          <a:p>
            <a:pPr>
              <a:spcBef>
                <a:spcPct val="50000"/>
              </a:spcBef>
            </a:pPr>
            <a:r>
              <a:rPr lang="en-US" sz="2800" dirty="0" smtClean="0">
                <a:latin typeface="Arial" charset="0"/>
              </a:rPr>
              <a:t>District Designated Funds (DDF) Available:</a:t>
            </a:r>
          </a:p>
          <a:p>
            <a:pPr>
              <a:spcBef>
                <a:spcPct val="50000"/>
              </a:spcBef>
            </a:pPr>
            <a:r>
              <a:rPr lang="en-US" sz="2800" dirty="0" smtClean="0">
                <a:latin typeface="Arial" charset="0"/>
              </a:rPr>
              <a:t>District will match up to $3000/per club—must be matched by Club donations (1:1 match)</a:t>
            </a:r>
          </a:p>
          <a:p>
            <a:pPr>
              <a:spcBef>
                <a:spcPct val="50000"/>
              </a:spcBef>
            </a:pPr>
            <a:r>
              <a:rPr lang="en-US" sz="2800" dirty="0" smtClean="0">
                <a:latin typeface="Arial" charset="0"/>
              </a:rPr>
              <a:t>Clubs may also have a Literacy Grant for $1000. (for a total of $4000. DDF) for reading books at Title 1 (low income) schools</a:t>
            </a:r>
          </a:p>
          <a:p>
            <a:pPr>
              <a:spcBef>
                <a:spcPct val="50000"/>
              </a:spcBef>
            </a:pPr>
            <a:r>
              <a:rPr lang="en-US" sz="2800" dirty="0" smtClean="0">
                <a:latin typeface="Arial" charset="0"/>
              </a:rPr>
              <a:t>Clubs are encouraged to partner to create larger projects.  </a:t>
            </a:r>
          </a:p>
          <a:p>
            <a:pPr>
              <a:spcBef>
                <a:spcPct val="50000"/>
              </a:spcBef>
            </a:pPr>
            <a:r>
              <a:rPr lang="en-US" sz="2800" dirty="0" smtClean="0">
                <a:latin typeface="Arial" charset="0"/>
              </a:rPr>
              <a:t>Clubs may participate in (but not sponsor) more than one District Grant and one Literacy Grant.</a:t>
            </a:r>
          </a:p>
          <a:p>
            <a:pPr>
              <a:spcBef>
                <a:spcPct val="50000"/>
              </a:spcBef>
            </a:pPr>
            <a:endParaRPr lang="en-US" sz="2800" dirty="0" smtClean="0">
              <a:latin typeface="Arial" charset="0"/>
            </a:endParaRPr>
          </a:p>
          <a:p>
            <a:pPr>
              <a:spcBef>
                <a:spcPct val="50000"/>
              </a:spcBef>
            </a:pPr>
            <a:endParaRPr lang="en-US" sz="2800" dirty="0" smtClean="0">
              <a:latin typeface="Arial" charset="0"/>
            </a:endParaRPr>
          </a:p>
        </p:txBody>
      </p:sp>
      <p:sp>
        <p:nvSpPr>
          <p:cNvPr id="6148" name="Footer Placeholder 3"/>
          <p:cNvSpPr>
            <a:spLocks noGrp="1"/>
          </p:cNvSpPr>
          <p:nvPr>
            <p:ph type="ftr" sz="quarter" idx="10"/>
          </p:nvPr>
        </p:nvSpPr>
        <p:spPr>
          <a:noFill/>
        </p:spPr>
        <p:txBody>
          <a:bodyPr/>
          <a:lstStyle/>
          <a:p>
            <a:r>
              <a:rPr lang="en-US" dirty="0" smtClean="0"/>
              <a:t>District Grants</a:t>
            </a:r>
          </a:p>
        </p:txBody>
      </p:sp>
      <p:sp>
        <p:nvSpPr>
          <p:cNvPr id="6149" name="Slide Number Placeholder 4"/>
          <p:cNvSpPr>
            <a:spLocks noGrp="1"/>
          </p:cNvSpPr>
          <p:nvPr>
            <p:ph type="sldNum" sz="quarter" idx="11"/>
          </p:nvPr>
        </p:nvSpPr>
        <p:spPr>
          <a:noFill/>
        </p:spPr>
        <p:txBody>
          <a:bodyPr/>
          <a:lstStyle/>
          <a:p>
            <a:r>
              <a:rPr lang="en-US" smtClean="0"/>
              <a:t>Slide </a:t>
            </a:r>
            <a:fld id="{1592D0AE-1278-46F4-904E-0F940D835A6B}" type="slidenum">
              <a:rPr lang="en-US" smtClean="0"/>
              <a:pPr/>
              <a:t>4</a:t>
            </a:fld>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Funding Guidelines</a:t>
            </a:r>
            <a:endParaRPr lang="en-US" dirty="0"/>
          </a:p>
        </p:txBody>
      </p:sp>
      <p:sp>
        <p:nvSpPr>
          <p:cNvPr id="3" name="Content Placeholder 2"/>
          <p:cNvSpPr>
            <a:spLocks noGrp="1"/>
          </p:cNvSpPr>
          <p:nvPr>
            <p:ph idx="1"/>
          </p:nvPr>
        </p:nvSpPr>
        <p:spPr/>
        <p:txBody>
          <a:bodyPr/>
          <a:lstStyle/>
          <a:p>
            <a:pPr>
              <a:spcBef>
                <a:spcPct val="50000"/>
              </a:spcBef>
            </a:pPr>
            <a:r>
              <a:rPr lang="en-US" sz="3200" dirty="0">
                <a:latin typeface="Arial" charset="0"/>
              </a:rPr>
              <a:t>No TRF </a:t>
            </a:r>
            <a:r>
              <a:rPr lang="en-US" sz="3200" dirty="0" smtClean="0">
                <a:latin typeface="Arial" charset="0"/>
              </a:rPr>
              <a:t>match</a:t>
            </a:r>
          </a:p>
          <a:p>
            <a:pPr>
              <a:spcBef>
                <a:spcPct val="50000"/>
              </a:spcBef>
            </a:pPr>
            <a:r>
              <a:rPr lang="en-US" sz="3200" dirty="0" smtClean="0">
                <a:latin typeface="Arial" charset="0"/>
              </a:rPr>
              <a:t>Minimum project size:  $500.00</a:t>
            </a:r>
            <a:endParaRPr lang="en-US" sz="3200" dirty="0">
              <a:latin typeface="Arial" charset="0"/>
            </a:endParaRPr>
          </a:p>
          <a:p>
            <a:pPr>
              <a:spcBef>
                <a:spcPct val="50000"/>
              </a:spcBef>
            </a:pPr>
            <a:r>
              <a:rPr lang="en-US" sz="3200" dirty="0">
                <a:latin typeface="Arial" charset="0"/>
              </a:rPr>
              <a:t>Applications must be completed on Matching Grants website: </a:t>
            </a:r>
            <a:r>
              <a:rPr lang="en-US" sz="3200" dirty="0">
                <a:latin typeface="Arial" charset="0"/>
                <a:hlinkClick r:id="rId2"/>
              </a:rPr>
              <a:t>http://www.MatchingGrants.org/district/</a:t>
            </a:r>
            <a:r>
              <a:rPr lang="en-US" sz="3200" dirty="0">
                <a:latin typeface="Arial" charset="0"/>
              </a:rPr>
              <a:t>  by August 1, </a:t>
            </a:r>
            <a:r>
              <a:rPr lang="en-US" sz="3200" dirty="0" smtClean="0">
                <a:latin typeface="Arial" charset="0"/>
              </a:rPr>
              <a:t>2013</a:t>
            </a:r>
          </a:p>
          <a:p>
            <a:pPr>
              <a:spcBef>
                <a:spcPct val="50000"/>
              </a:spcBef>
            </a:pPr>
            <a:r>
              <a:rPr lang="en-US" sz="3200" dirty="0" smtClean="0">
                <a:latin typeface="Arial" charset="0"/>
              </a:rPr>
              <a:t>Grant applications will be reviewed by the District Foundation Committee</a:t>
            </a:r>
            <a:endParaRPr lang="en-US" sz="3200" dirty="0">
              <a:latin typeface="Arial" charset="0"/>
            </a:endParaRPr>
          </a:p>
        </p:txBody>
      </p:sp>
      <p:sp>
        <p:nvSpPr>
          <p:cNvPr id="4" name="Footer Placeholder 3"/>
          <p:cNvSpPr>
            <a:spLocks noGrp="1"/>
          </p:cNvSpPr>
          <p:nvPr>
            <p:ph type="ftr" sz="quarter" idx="10"/>
          </p:nvPr>
        </p:nvSpPr>
        <p:spPr/>
        <p:txBody>
          <a:bodyPr/>
          <a:lstStyle/>
          <a:p>
            <a:pPr>
              <a:defRPr/>
            </a:pPr>
            <a:r>
              <a:rPr lang="en-US" smtClean="0"/>
              <a:t>Global Grants</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3C5490F5-D5B7-48BD-AC35-9CBCEAF74DBF}" type="slidenum">
              <a:rPr lang="en-US" smtClean="0"/>
              <a:pPr>
                <a:defRPr/>
              </a:pPr>
              <a:t>5</a:t>
            </a:fld>
            <a:endParaRPr lang="en-US"/>
          </a:p>
        </p:txBody>
      </p:sp>
    </p:spTree>
    <p:extLst>
      <p:ext uri="{BB962C8B-B14F-4D97-AF65-F5344CB8AC3E}">
        <p14:creationId xmlns:p14="http://schemas.microsoft.com/office/powerpoint/2010/main" val="15696496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Funding Guidelines</a:t>
            </a:r>
            <a:endParaRPr lang="en-US" dirty="0"/>
          </a:p>
        </p:txBody>
      </p:sp>
      <p:sp>
        <p:nvSpPr>
          <p:cNvPr id="3" name="Content Placeholder 2"/>
          <p:cNvSpPr>
            <a:spLocks noGrp="1"/>
          </p:cNvSpPr>
          <p:nvPr>
            <p:ph idx="1"/>
          </p:nvPr>
        </p:nvSpPr>
        <p:spPr/>
        <p:txBody>
          <a:bodyPr/>
          <a:lstStyle/>
          <a:p>
            <a:pPr>
              <a:spcBef>
                <a:spcPct val="50000"/>
              </a:spcBef>
            </a:pPr>
            <a:r>
              <a:rPr lang="en-US" sz="2800" dirty="0">
                <a:latin typeface="Arial" charset="0"/>
              </a:rPr>
              <a:t>Clubs must be up-to-date on District &amp; RI dues</a:t>
            </a:r>
          </a:p>
          <a:p>
            <a:pPr>
              <a:spcBef>
                <a:spcPct val="50000"/>
              </a:spcBef>
            </a:pPr>
            <a:r>
              <a:rPr lang="en-US" sz="2800" dirty="0">
                <a:latin typeface="Arial" charset="0"/>
              </a:rPr>
              <a:t>Clubs may work together on a joint </a:t>
            </a:r>
            <a:r>
              <a:rPr lang="en-US" sz="2800" dirty="0" smtClean="0">
                <a:latin typeface="Arial" charset="0"/>
              </a:rPr>
              <a:t>project—sponsoring club must complete online application and Final Reporting</a:t>
            </a:r>
            <a:endParaRPr lang="en-US" sz="2800" dirty="0">
              <a:latin typeface="Arial" charset="0"/>
            </a:endParaRPr>
          </a:p>
          <a:p>
            <a:pPr>
              <a:spcBef>
                <a:spcPct val="50000"/>
              </a:spcBef>
            </a:pPr>
            <a:r>
              <a:rPr lang="en-US" sz="2800" dirty="0">
                <a:latin typeface="Arial" charset="0"/>
              </a:rPr>
              <a:t>If the project does not </a:t>
            </a:r>
            <a:r>
              <a:rPr lang="en-US" sz="2800" dirty="0" smtClean="0">
                <a:latin typeface="Arial" charset="0"/>
              </a:rPr>
              <a:t>use </a:t>
            </a:r>
            <a:r>
              <a:rPr lang="en-US" sz="2800" dirty="0">
                <a:latin typeface="Arial" charset="0"/>
              </a:rPr>
              <a:t>the entire </a:t>
            </a:r>
            <a:r>
              <a:rPr lang="en-US" sz="2800" dirty="0" smtClean="0">
                <a:latin typeface="Arial" charset="0"/>
              </a:rPr>
              <a:t>amount of DDF allotted—the </a:t>
            </a:r>
            <a:r>
              <a:rPr lang="en-US" sz="2800" dirty="0">
                <a:latin typeface="Arial" charset="0"/>
              </a:rPr>
              <a:t>remainder must be returned to the District account</a:t>
            </a:r>
          </a:p>
          <a:p>
            <a:pPr>
              <a:spcBef>
                <a:spcPct val="50000"/>
              </a:spcBef>
            </a:pPr>
            <a:r>
              <a:rPr lang="en-US" sz="2800" dirty="0">
                <a:latin typeface="Arial" charset="0"/>
              </a:rPr>
              <a:t>All paperwork (receipts, photos, project descriptions) are due by </a:t>
            </a:r>
            <a:r>
              <a:rPr lang="en-US" sz="2800" dirty="0" smtClean="0">
                <a:latin typeface="Arial" charset="0"/>
              </a:rPr>
              <a:t>April 1, 2014 with </a:t>
            </a:r>
            <a:r>
              <a:rPr lang="en-US" sz="2800" dirty="0">
                <a:latin typeface="Arial" charset="0"/>
              </a:rPr>
              <a:t>the Final Report online</a:t>
            </a:r>
          </a:p>
          <a:p>
            <a:endParaRPr lang="en-US" dirty="0"/>
          </a:p>
        </p:txBody>
      </p:sp>
      <p:sp>
        <p:nvSpPr>
          <p:cNvPr id="4" name="Footer Placeholder 3"/>
          <p:cNvSpPr>
            <a:spLocks noGrp="1"/>
          </p:cNvSpPr>
          <p:nvPr>
            <p:ph type="ftr" sz="quarter" idx="10"/>
          </p:nvPr>
        </p:nvSpPr>
        <p:spPr/>
        <p:txBody>
          <a:bodyPr/>
          <a:lstStyle/>
          <a:p>
            <a:pPr>
              <a:defRPr/>
            </a:pPr>
            <a:r>
              <a:rPr lang="en-US" smtClean="0"/>
              <a:t>Global Grants</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3C5490F5-D5B7-48BD-AC35-9CBCEAF74DBF}" type="slidenum">
              <a:rPr lang="en-US" smtClean="0"/>
              <a:pPr>
                <a:defRPr/>
              </a:pPr>
              <a:t>6</a:t>
            </a:fld>
            <a:endParaRPr lang="en-US"/>
          </a:p>
        </p:txBody>
      </p:sp>
    </p:spTree>
    <p:extLst>
      <p:ext uri="{BB962C8B-B14F-4D97-AF65-F5344CB8AC3E}">
        <p14:creationId xmlns:p14="http://schemas.microsoft.com/office/powerpoint/2010/main" val="37452739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Rotary Foundation District Grants</a:t>
            </a:r>
            <a:endParaRPr lang="en-US" dirty="0"/>
          </a:p>
        </p:txBody>
      </p:sp>
      <p:sp>
        <p:nvSpPr>
          <p:cNvPr id="3" name="Content Placeholder 2"/>
          <p:cNvSpPr>
            <a:spLocks noGrp="1"/>
          </p:cNvSpPr>
          <p:nvPr>
            <p:ph idx="1"/>
          </p:nvPr>
        </p:nvSpPr>
        <p:spPr/>
        <p:txBody>
          <a:bodyPr/>
          <a:lstStyle/>
          <a:p>
            <a:r>
              <a:rPr lang="en-US" dirty="0" smtClean="0"/>
              <a:t>Evaluation criteria used by committee:</a:t>
            </a:r>
          </a:p>
          <a:p>
            <a:pPr lvl="1"/>
            <a:r>
              <a:rPr lang="en-US" dirty="0" smtClean="0"/>
              <a:t>Does the project address the Rotary Foundation Focus areas</a:t>
            </a:r>
          </a:p>
          <a:p>
            <a:pPr lvl="1"/>
            <a:r>
              <a:rPr lang="en-US" dirty="0" smtClean="0"/>
              <a:t>Club history of Annual Programs Fund giving over last three years</a:t>
            </a:r>
          </a:p>
          <a:p>
            <a:pPr lvl="1"/>
            <a:r>
              <a:rPr lang="en-US" dirty="0" smtClean="0"/>
              <a:t>Clarity of grant and assessment of need for project</a:t>
            </a:r>
          </a:p>
          <a:p>
            <a:pPr lvl="1"/>
            <a:r>
              <a:rPr lang="en-US" dirty="0" smtClean="0"/>
              <a:t>Past history of grant completion</a:t>
            </a:r>
            <a:endParaRPr lang="en-US" dirty="0"/>
          </a:p>
        </p:txBody>
      </p:sp>
      <p:sp>
        <p:nvSpPr>
          <p:cNvPr id="4" name="Footer Placeholder 3"/>
          <p:cNvSpPr>
            <a:spLocks noGrp="1"/>
          </p:cNvSpPr>
          <p:nvPr>
            <p:ph type="ftr" sz="quarter" idx="10"/>
          </p:nvPr>
        </p:nvSpPr>
        <p:spPr/>
        <p:txBody>
          <a:bodyPr/>
          <a:lstStyle/>
          <a:p>
            <a:pPr>
              <a:defRPr/>
            </a:pPr>
            <a:r>
              <a:rPr lang="en-US" smtClean="0"/>
              <a:t>Global Grants</a:t>
            </a:r>
            <a:endParaRPr lang="en-US"/>
          </a:p>
        </p:txBody>
      </p:sp>
      <p:sp>
        <p:nvSpPr>
          <p:cNvPr id="5" name="Slide Number Placeholder 4"/>
          <p:cNvSpPr>
            <a:spLocks noGrp="1"/>
          </p:cNvSpPr>
          <p:nvPr>
            <p:ph type="sldNum" sz="quarter" idx="11"/>
          </p:nvPr>
        </p:nvSpPr>
        <p:spPr/>
        <p:txBody>
          <a:bodyPr/>
          <a:lstStyle/>
          <a:p>
            <a:pPr>
              <a:defRPr/>
            </a:pPr>
            <a:r>
              <a:rPr lang="en-US" dirty="0" smtClean="0"/>
              <a:t>Slide </a:t>
            </a:r>
            <a:fld id="{3C5490F5-D5B7-48BD-AC35-9CBCEAF74DBF}" type="slidenum">
              <a:rPr lang="en-US" smtClean="0"/>
              <a:pPr>
                <a:defRPr/>
              </a:pPr>
              <a:t>7</a:t>
            </a:fld>
            <a:endParaRPr lang="en-US" dirty="0"/>
          </a:p>
        </p:txBody>
      </p:sp>
    </p:spTree>
    <p:extLst>
      <p:ext uri="{BB962C8B-B14F-4D97-AF65-F5344CB8AC3E}">
        <p14:creationId xmlns:p14="http://schemas.microsoft.com/office/powerpoint/2010/main" val="36544330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District Grant Timeline 2013-14</a:t>
            </a:r>
            <a:endParaRPr lang="en-US" dirty="0"/>
          </a:p>
        </p:txBody>
      </p:sp>
      <p:sp>
        <p:nvSpPr>
          <p:cNvPr id="3" name="Content Placeholder 2"/>
          <p:cNvSpPr>
            <a:spLocks noGrp="1"/>
          </p:cNvSpPr>
          <p:nvPr>
            <p:ph idx="1"/>
          </p:nvPr>
        </p:nvSpPr>
        <p:spPr>
          <a:xfrm>
            <a:off x="457200" y="914400"/>
            <a:ext cx="8229600" cy="5410200"/>
          </a:xfrm>
        </p:spPr>
        <p:txBody>
          <a:bodyPr/>
          <a:lstStyle/>
          <a:p>
            <a:pPr>
              <a:defRPr/>
            </a:pPr>
            <a:r>
              <a:rPr lang="en-US" sz="2800" b="1" dirty="0" smtClean="0"/>
              <a:t>August  1: District Grant Applications due online</a:t>
            </a:r>
            <a:endParaRPr lang="en-US" sz="2800" dirty="0" smtClean="0"/>
          </a:p>
          <a:p>
            <a:pPr>
              <a:defRPr/>
            </a:pPr>
            <a:r>
              <a:rPr lang="en-US" sz="2800" b="1" dirty="0" smtClean="0"/>
              <a:t>August 1-30: Review of District Grants</a:t>
            </a:r>
            <a:endParaRPr lang="en-US" sz="2800" dirty="0" smtClean="0"/>
          </a:p>
          <a:p>
            <a:pPr>
              <a:defRPr/>
            </a:pPr>
            <a:r>
              <a:rPr lang="en-US" sz="2800" b="1" dirty="0" smtClean="0"/>
              <a:t>September 1: District Grant Awards announced</a:t>
            </a:r>
            <a:endParaRPr lang="en-US" sz="2800" dirty="0" smtClean="0"/>
          </a:p>
          <a:p>
            <a:pPr>
              <a:defRPr/>
            </a:pPr>
            <a:r>
              <a:rPr lang="en-US" sz="2800" b="1" dirty="0" smtClean="0"/>
              <a:t>Oct. 1: District Grants funds released to Clubs </a:t>
            </a:r>
            <a:endParaRPr lang="en-US" sz="2800" dirty="0" smtClean="0"/>
          </a:p>
          <a:p>
            <a:pPr>
              <a:defRPr/>
            </a:pPr>
            <a:r>
              <a:rPr lang="en-US" sz="2800" b="1" dirty="0" smtClean="0"/>
              <a:t>Nov. 2013-March 2014: Projects Completed</a:t>
            </a:r>
            <a:endParaRPr lang="en-US" sz="2800" dirty="0" smtClean="0"/>
          </a:p>
          <a:p>
            <a:pPr>
              <a:defRPr/>
            </a:pPr>
            <a:r>
              <a:rPr lang="en-US" sz="2800" b="1" dirty="0" smtClean="0"/>
              <a:t>April 1, 2014: Final Reports due online for review and approval by District Foundation Committee</a:t>
            </a:r>
            <a:endParaRPr lang="en-US" sz="2800" dirty="0" smtClean="0"/>
          </a:p>
        </p:txBody>
      </p:sp>
      <p:sp>
        <p:nvSpPr>
          <p:cNvPr id="4" name="Footer Placeholder 3"/>
          <p:cNvSpPr>
            <a:spLocks noGrp="1"/>
          </p:cNvSpPr>
          <p:nvPr>
            <p:ph type="ftr" sz="quarter" idx="10"/>
          </p:nvPr>
        </p:nvSpPr>
        <p:spPr/>
        <p:txBody>
          <a:bodyPr/>
          <a:lstStyle/>
          <a:p>
            <a:pPr>
              <a:defRPr/>
            </a:pPr>
            <a:r>
              <a:rPr lang="en-US" dirty="0" smtClean="0"/>
              <a:t>District Grants</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C5490F5-D5B7-48BD-AC35-9CBCEAF74DBF}"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Rotary Foundation District Grants</a:t>
            </a:r>
            <a:endParaRPr lang="en-US" dirty="0"/>
          </a:p>
        </p:txBody>
      </p:sp>
      <p:sp>
        <p:nvSpPr>
          <p:cNvPr id="3" name="Content Placeholder 2"/>
          <p:cNvSpPr>
            <a:spLocks noGrp="1"/>
          </p:cNvSpPr>
          <p:nvPr>
            <p:ph idx="1"/>
          </p:nvPr>
        </p:nvSpPr>
        <p:spPr/>
        <p:txBody>
          <a:bodyPr/>
          <a:lstStyle/>
          <a:p>
            <a:r>
              <a:rPr lang="en-US" dirty="0" smtClean="0"/>
              <a:t>The Grants Management Seminar will begin at 12:45 in this room</a:t>
            </a:r>
          </a:p>
          <a:p>
            <a:r>
              <a:rPr lang="en-US" dirty="0" smtClean="0"/>
              <a:t>For those who ordered and pre-paid for box lunches they are now available for pick-up (You may not bring food or drink into this room)</a:t>
            </a:r>
          </a:p>
          <a:p>
            <a:r>
              <a:rPr lang="en-US" dirty="0" smtClean="0"/>
              <a:t>Clubs need to sign in that they were present at these presentations</a:t>
            </a:r>
            <a:endParaRPr lang="en-US" dirty="0"/>
          </a:p>
        </p:txBody>
      </p:sp>
      <p:sp>
        <p:nvSpPr>
          <p:cNvPr id="4" name="Footer Placeholder 3"/>
          <p:cNvSpPr>
            <a:spLocks noGrp="1"/>
          </p:cNvSpPr>
          <p:nvPr>
            <p:ph type="ftr" sz="quarter" idx="10"/>
          </p:nvPr>
        </p:nvSpPr>
        <p:spPr/>
        <p:txBody>
          <a:bodyPr/>
          <a:lstStyle/>
          <a:p>
            <a:pPr>
              <a:defRPr/>
            </a:pPr>
            <a:r>
              <a:rPr lang="en-US" smtClean="0"/>
              <a:t>Global Grants</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3C5490F5-D5B7-48BD-AC35-9CBCEAF74DBF}" type="slidenum">
              <a:rPr lang="en-US" smtClean="0"/>
              <a:pPr>
                <a:defRPr/>
              </a:pPr>
              <a:t>9</a:t>
            </a:fld>
            <a:endParaRPr lang="en-US"/>
          </a:p>
        </p:txBody>
      </p:sp>
      <p:sp>
        <p:nvSpPr>
          <p:cNvPr id="6" name="Action Button: Forward or Next 5">
            <a:hlinkClick r:id="rId2" highlightClick="1"/>
          </p:cNvPr>
          <p:cNvSpPr/>
          <p:nvPr/>
        </p:nvSpPr>
        <p:spPr bwMode="auto">
          <a:xfrm>
            <a:off x="7543800" y="5410200"/>
            <a:ext cx="533400" cy="457200"/>
          </a:xfrm>
          <a:prstGeom prst="actionButtonForwardNex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none" lIns="91440" tIns="45720" rIns="91440" bIns="45720" numCol="1" rtlCol="0" anchor="ctr"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84159444"/>
      </p:ext>
    </p:extLst>
  </p:cSld>
  <p:clrMapOvr>
    <a:masterClrMapping/>
  </p:clrMapOvr>
  <p:timing>
    <p:tnLst>
      <p:par>
        <p:cTn id="1" dur="indefinite" restart="never" nodeType="tmRoot"/>
      </p:par>
    </p:tnLst>
  </p:timing>
</p:sld>
</file>

<file path=ppt/theme/theme1.xml><?xml version="1.0" encoding="utf-8"?>
<a:theme xmlns:a="http://schemas.openxmlformats.org/drawingml/2006/main" name="Revised new HP template">
  <a:themeElements>
    <a:clrScheme name="Revised new HP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Revised new HP templat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00"/>
        </a:solidFill>
        <a:ln w="127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rgbClr val="FF9900"/>
        </a:solidFill>
        <a:ln w="127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Revised new HP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Revised new HP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Revised new HP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Revised new HP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Revised new HP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Revised new HP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Revised new HP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Revised new HP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Revised new HP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Revised new HP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Revised new HP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Revised new HP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LongProperties xmlns="http://schemas.microsoft.com/office/2006/metadata/long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2C75AA64C6DB1488D10886FE989F4E7" ma:contentTypeVersion="10" ma:contentTypeDescription="Create a new document." ma:contentTypeScope="" ma:versionID="552be786f859246a4eac1732271db3d6">
  <xsd:schema xmlns:xsd="http://www.w3.org/2001/XMLSchema" xmlns:p="http://schemas.microsoft.com/office/2006/metadata/properties" xmlns:ns2="e0e11cc8-5b4a-419f-b173-cd19edf4027f" xmlns:ns3="731a2cd5-a2bc-4408-9260-afd7df7ee8b1" xmlns:ns5="2d126080-db0c-4945-98fd-10e1ca357f93" targetNamespace="http://schemas.microsoft.com/office/2006/metadata/properties" ma:root="true" ma:fieldsID="a4ff3e3095550344a83d2f31a63c9577" ns2:_="" ns3:_="" ns5:_="">
    <xsd:import namespace="e0e11cc8-5b4a-419f-b173-cd19edf4027f"/>
    <xsd:import namespace="731a2cd5-a2bc-4408-9260-afd7df7ee8b1"/>
    <xsd:import namespace="2d126080-db0c-4945-98fd-10e1ca357f93"/>
    <xsd:element name="properties">
      <xsd:complexType>
        <xsd:sequence>
          <xsd:element name="documentManagement">
            <xsd:complexType>
              <xsd:all>
                <xsd:element ref="ns2:Display_x0020_In"/>
                <xsd:element ref="ns3:RI_x0020_Document_x0020_Summary" minOccurs="0"/>
                <xsd:element ref="ns3:RI_x0020_Document_x0020_Type" minOccurs="0"/>
                <xsd:element ref="ns2:Publication_x0020_ID" minOccurs="0"/>
                <xsd:element ref="ns3:Categories" minOccurs="0"/>
                <xsd:element ref="ns5:RI_x0020_Document_x0020_Category" minOccurs="0"/>
                <xsd:element ref="ns5:RI_x0020_Time_x0020_Flag"/>
              </xsd:all>
            </xsd:complexType>
          </xsd:element>
        </xsd:sequence>
      </xsd:complexType>
    </xsd:element>
  </xsd:schema>
  <xsd:schema xmlns:xsd="http://www.w3.org/2001/XMLSchema" xmlns:dms="http://schemas.microsoft.com/office/2006/documentManagement/types" targetNamespace="e0e11cc8-5b4a-419f-b173-cd19edf4027f" elementFormDefault="qualified">
    <xsd:import namespace="http://schemas.microsoft.com/office/2006/documentManagement/types"/>
    <xsd:element name="Display_x0020_In" ma:index="8" ma:displayName="Display In" ma:default="English" ma:description="Select language association for the document. Document will apprear in the search results under the variation you set in this column." ma:format="Dropdown" ma:internalName="Display_x0020_In">
      <xsd:simpleType>
        <xsd:restriction base="dms:Choice">
          <xsd:enumeration value="English"/>
          <xsd:enumeration value="French"/>
          <xsd:enumeration value="German"/>
          <xsd:enumeration value="Italian"/>
          <xsd:enumeration value="Japanese"/>
          <xsd:enumeration value="Korean"/>
          <xsd:enumeration value="Portuguese"/>
          <xsd:enumeration value="Spanish"/>
          <xsd:enumeration value="Swedish"/>
        </xsd:restriction>
      </xsd:simpleType>
    </xsd:element>
    <xsd:element name="Publication_x0020_ID" ma:index="11" nillable="true" ma:displayName="Publication ID" ma:internalName="Publication_x0020_ID">
      <xsd:simpleType>
        <xsd:restriction base="dms:Text">
          <xsd:maxLength value="255"/>
        </xsd:restriction>
      </xsd:simpleType>
    </xsd:element>
  </xsd:schema>
  <xsd:schema xmlns:xsd="http://www.w3.org/2001/XMLSchema" xmlns:dms="http://schemas.microsoft.com/office/2006/documentManagement/types" targetNamespace="731a2cd5-a2bc-4408-9260-afd7df7ee8b1" elementFormDefault="qualified">
    <xsd:import namespace="http://schemas.microsoft.com/office/2006/documentManagement/types"/>
    <xsd:element name="RI_x0020_Document_x0020_Summary" ma:index="9" nillable="true" ma:displayName="RI Document Summary" ma:internalName="RI_x0020_Document_x0020_Summary">
      <xsd:simpleType>
        <xsd:restriction base="dms:Note"/>
      </xsd:simpleType>
    </xsd:element>
    <xsd:element name="RI_x0020_Document_x0020_Type" ma:index="10" nillable="true" ma:displayName="RI Document Type" ma:default="Document" ma:format="Dropdown" ma:internalName="RI_x0020_Document_x0020_Type">
      <xsd:simpleType>
        <xsd:restriction base="dms:Choice">
          <xsd:enumeration value="Document"/>
          <xsd:enumeration value="Image"/>
          <xsd:enumeration value="Multimedia"/>
        </xsd:restriction>
      </xsd:simpleType>
    </xsd:element>
    <xsd:element name="Categories" ma:index="13" nillable="true" ma:displayName="Categories" ma:internalName="Categories">
      <xsd:simpleType>
        <xsd:restriction base="dms:Text"/>
      </xsd:simpleType>
    </xsd:element>
  </xsd:schema>
  <xsd:schema xmlns:xsd="http://www.w3.org/2001/XMLSchema" xmlns:dms="http://schemas.microsoft.com/office/2006/documentManagement/types" targetNamespace="2d126080-db0c-4945-98fd-10e1ca357f93" elementFormDefault="qualified">
    <xsd:import namespace="http://schemas.microsoft.com/office/2006/documentManagement/types"/>
    <xsd:element name="RI_x0020_Document_x0020_Category" ma:index="14" nillable="true" ma:displayName="RI Document Category" ma:list="{0c37ee9d-0044-4ea9-af95-8089b66559df}" ma:internalName="RI_x0020_Document_x0020_Category" ma:showField="Title">
      <xsd:complexType>
        <xsd:complexContent>
          <xsd:extension base="dms:MultiChoiceLookup">
            <xsd:sequence>
              <xsd:element name="Value" type="dms:Lookup" maxOccurs="unbounded" minOccurs="0" nillable="true"/>
            </xsd:sequence>
          </xsd:extension>
        </xsd:complexContent>
      </xsd:complexType>
    </xsd:element>
    <xsd:element name="RI_x0020_Time_x0020_Flag" ma:index="15" ma:displayName="RI Time Flag" ma:default="No" ma:description="Flag docs in XSLT" ma:format="Dropdown" ma:internalName="RI_x0020_Time_x0020_Flag">
      <xsd:simpleType>
        <xsd:restriction base="dms:Choice">
          <xsd:enumeration value="Yes"/>
          <xsd:enumeration value="No"/>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axOccurs="1" ma:index="4" ma:displayName="Title"/>
        <xsd:element ref="dc:subject" minOccurs="0" maxOccurs="1"/>
        <xsd:element ref="dc:description" minOccurs="0" maxOccurs="1"/>
        <xsd:element name="keywords" minOccurs="0" maxOccurs="1" type="xsd:string" ma:index="12"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4.xml><?xml version="1.0" encoding="utf-8"?>
<p:properties xmlns:p="http://schemas.microsoft.com/office/2006/metadata/properties" xmlns:xsi="http://www.w3.org/2001/XMLSchema-instance">
  <documentManagement>
    <RI_x0020_Document_x0020_Summary xmlns="731a2cd5-a2bc-4408-9260-afd7df7ee8b1" xsi:nil="true"/>
    <Display_x0020_In xmlns="e0e11cc8-5b4a-419f-b173-cd19edf4027f">English</Display_x0020_In>
    <Publication_x0020_ID xmlns="e0e11cc8-5b4a-419f-b173-cd19edf4027f" xsi:nil="true"/>
    <Categories xmlns="731a2cd5-a2bc-4408-9260-afd7df7ee8b1" xsi:nil="true"/>
    <RI_x0020_Time_x0020_Flag xmlns="2d126080-db0c-4945-98fd-10e1ca357f93">No</RI_x0020_Time_x0020_Flag>
    <RI_x0020_Document_x0020_Type xmlns="731a2cd5-a2bc-4408-9260-afd7df7ee8b1">Document</RI_x0020_Document_x0020_Type>
    <RI_x0020_Document_x0020_Category xmlns="2d126080-db0c-4945-98fd-10e1ca357f93"/>
  </documentManagement>
</p:properties>
</file>

<file path=customXml/itemProps1.xml><?xml version="1.0" encoding="utf-8"?>
<ds:datastoreItem xmlns:ds="http://schemas.openxmlformats.org/officeDocument/2006/customXml" ds:itemID="{4934F0B5-1F79-4AB6-B196-D8A7235F555C}">
  <ds:schemaRefs>
    <ds:schemaRef ds:uri="http://schemas.microsoft.com/sharepoint/v3/contenttype/forms"/>
  </ds:schemaRefs>
</ds:datastoreItem>
</file>

<file path=customXml/itemProps2.xml><?xml version="1.0" encoding="utf-8"?>
<ds:datastoreItem xmlns:ds="http://schemas.openxmlformats.org/officeDocument/2006/customXml" ds:itemID="{9E234C3D-9315-4870-AF30-677C18AE1D68}">
  <ds:schemaRefs>
    <ds:schemaRef ds:uri="http://schemas.microsoft.com/office/2006/metadata/longProperties"/>
  </ds:schemaRefs>
</ds:datastoreItem>
</file>

<file path=customXml/itemProps3.xml><?xml version="1.0" encoding="utf-8"?>
<ds:datastoreItem xmlns:ds="http://schemas.openxmlformats.org/officeDocument/2006/customXml" ds:itemID="{F2244772-62FF-44C6-8EA1-44505215C5F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0e11cc8-5b4a-419f-b173-cd19edf4027f"/>
    <ds:schemaRef ds:uri="731a2cd5-a2bc-4408-9260-afd7df7ee8b1"/>
    <ds:schemaRef ds:uri="2d126080-db0c-4945-98fd-10e1ca357f9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4.xml><?xml version="1.0" encoding="utf-8"?>
<ds:datastoreItem xmlns:ds="http://schemas.openxmlformats.org/officeDocument/2006/customXml" ds:itemID="{08DA1C3E-F071-4221-A02A-C7C3EFC705AB}">
  <ds:schemaRefs>
    <ds:schemaRef ds:uri="2d126080-db0c-4945-98fd-10e1ca357f93"/>
    <ds:schemaRef ds:uri="http://purl.org/dc/dcmitype/"/>
    <ds:schemaRef ds:uri="http://schemas.openxmlformats.org/package/2006/metadata/core-properties"/>
    <ds:schemaRef ds:uri="http://purl.org/dc/terms/"/>
    <ds:schemaRef ds:uri="http://purl.org/dc/elements/1.1/"/>
    <ds:schemaRef ds:uri="http://schemas.microsoft.com/office/2006/documentManagement/types"/>
    <ds:schemaRef ds:uri="http://schemas.microsoft.com/office/2006/metadata/properties"/>
    <ds:schemaRef ds:uri="731a2cd5-a2bc-4408-9260-afd7df7ee8b1"/>
    <ds:schemaRef ds:uri="e0e11cc8-5b4a-419f-b173-cd19edf4027f"/>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KarenCastens:Applications:Microsoft Office 2004:Templates:Presentations:Designs:Bridge in Fog</Template>
  <TotalTime>10884</TotalTime>
  <Words>658</Words>
  <Application>Microsoft Office PowerPoint</Application>
  <PresentationFormat>On-screen Show (4:3)</PresentationFormat>
  <Paragraphs>77</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Revised new HP template</vt:lpstr>
      <vt:lpstr>Rotary Foundation District Grants</vt:lpstr>
      <vt:lpstr>Rotary Foundation District Grants</vt:lpstr>
      <vt:lpstr>Examples of District Grants</vt:lpstr>
      <vt:lpstr>Funding Guidelines 2013-14</vt:lpstr>
      <vt:lpstr>Funding Guidelines</vt:lpstr>
      <vt:lpstr>Funding Guidelines</vt:lpstr>
      <vt:lpstr>Rotary Foundation District Grants</vt:lpstr>
      <vt:lpstr>District Grant Timeline 2013-14</vt:lpstr>
      <vt:lpstr>Rotary Foundation District Grants</vt:lpstr>
    </vt:vector>
  </TitlesOfParts>
  <Company>Rotary International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Future Vision Plan presentation</dc:title>
  <dc:creator>siegele</dc:creator>
  <cp:lastModifiedBy>Philippe</cp:lastModifiedBy>
  <cp:revision>639</cp:revision>
  <cp:lastPrinted>2008-08-14T21:22:08Z</cp:lastPrinted>
  <dcterms:created xsi:type="dcterms:W3CDTF">2008-04-18T20:44:41Z</dcterms:created>
  <dcterms:modified xsi:type="dcterms:W3CDTF">2013-03-13T21:37:15Z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ies>
</file>