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notesMasterIdLst>
    <p:notesMasterId r:id="rId71"/>
  </p:notesMasterIdLst>
  <p:handoutMasterIdLst>
    <p:handoutMasterId r:id="rId72"/>
  </p:handoutMasterIdLst>
  <p:sldIdLst>
    <p:sldId id="257" r:id="rId6"/>
    <p:sldId id="672" r:id="rId7"/>
    <p:sldId id="673" r:id="rId8"/>
    <p:sldId id="569" r:id="rId9"/>
    <p:sldId id="570" r:id="rId10"/>
    <p:sldId id="571" r:id="rId11"/>
    <p:sldId id="572" r:id="rId12"/>
    <p:sldId id="683" r:id="rId13"/>
    <p:sldId id="684" r:id="rId14"/>
    <p:sldId id="582" r:id="rId15"/>
    <p:sldId id="623" r:id="rId16"/>
    <p:sldId id="624" r:id="rId17"/>
    <p:sldId id="625" r:id="rId18"/>
    <p:sldId id="626" r:id="rId19"/>
    <p:sldId id="627" r:id="rId20"/>
    <p:sldId id="628" r:id="rId21"/>
    <p:sldId id="629" r:id="rId22"/>
    <p:sldId id="630" r:id="rId23"/>
    <p:sldId id="631" r:id="rId24"/>
    <p:sldId id="636" r:id="rId25"/>
    <p:sldId id="678" r:id="rId26"/>
    <p:sldId id="674" r:id="rId27"/>
    <p:sldId id="638" r:id="rId28"/>
    <p:sldId id="639" r:id="rId29"/>
    <p:sldId id="710" r:id="rId30"/>
    <p:sldId id="679" r:id="rId31"/>
    <p:sldId id="714" r:id="rId32"/>
    <p:sldId id="645" r:id="rId33"/>
    <p:sldId id="706" r:id="rId34"/>
    <p:sldId id="708" r:id="rId35"/>
    <p:sldId id="709" r:id="rId36"/>
    <p:sldId id="713" r:id="rId37"/>
    <p:sldId id="680" r:id="rId38"/>
    <p:sldId id="681" r:id="rId39"/>
    <p:sldId id="682" r:id="rId40"/>
    <p:sldId id="686" r:id="rId41"/>
    <p:sldId id="685" r:id="rId42"/>
    <p:sldId id="650" r:id="rId43"/>
    <p:sldId id="687" r:id="rId44"/>
    <p:sldId id="691" r:id="rId45"/>
    <p:sldId id="699" r:id="rId46"/>
    <p:sldId id="700" r:id="rId47"/>
    <p:sldId id="690" r:id="rId48"/>
    <p:sldId id="694" r:id="rId49"/>
    <p:sldId id="653" r:id="rId50"/>
    <p:sldId id="654" r:id="rId51"/>
    <p:sldId id="670" r:id="rId52"/>
    <p:sldId id="693" r:id="rId53"/>
    <p:sldId id="688" r:id="rId54"/>
    <p:sldId id="692" r:id="rId55"/>
    <p:sldId id="671" r:id="rId56"/>
    <p:sldId id="689" r:id="rId57"/>
    <p:sldId id="656" r:id="rId58"/>
    <p:sldId id="695" r:id="rId59"/>
    <p:sldId id="668" r:id="rId60"/>
    <p:sldId id="669" r:id="rId61"/>
    <p:sldId id="658" r:id="rId62"/>
    <p:sldId id="697" r:id="rId63"/>
    <p:sldId id="704" r:id="rId64"/>
    <p:sldId id="705" r:id="rId65"/>
    <p:sldId id="702" r:id="rId66"/>
    <p:sldId id="698" r:id="rId67"/>
    <p:sldId id="696" r:id="rId68"/>
    <p:sldId id="711" r:id="rId69"/>
    <p:sldId id="712" r:id="rId70"/>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2C0"/>
    <a:srgbClr val="FFFF99"/>
    <a:srgbClr val="FFCC00"/>
    <a:srgbClr val="FF99FF"/>
    <a:srgbClr val="333399"/>
    <a:srgbClr val="6F6DEC"/>
    <a:srgbClr val="572F3F"/>
    <a:srgbClr val="175D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2" autoAdjust="0"/>
    <p:restoredTop sz="90651" autoAdjust="0"/>
  </p:normalViewPr>
  <p:slideViewPr>
    <p:cSldViewPr>
      <p:cViewPr>
        <p:scale>
          <a:sx n="66" d="100"/>
          <a:sy n="66" d="100"/>
        </p:scale>
        <p:origin x="-1454" y="-6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638"/>
    </p:cViewPr>
  </p:sorterViewPr>
  <p:notesViewPr>
    <p:cSldViewPr>
      <p:cViewPr>
        <p:scale>
          <a:sx n="80" d="100"/>
          <a:sy n="80" d="100"/>
        </p:scale>
        <p:origin x="-2022" y="63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282" name="Rectangle 2"/>
          <p:cNvSpPr>
            <a:spLocks noGrp="1" noChangeArrowheads="1"/>
          </p:cNvSpPr>
          <p:nvPr>
            <p:ph type="hdr" sz="quarter"/>
          </p:nvPr>
        </p:nvSpPr>
        <p:spPr bwMode="auto">
          <a:xfrm>
            <a:off x="1" y="0"/>
            <a:ext cx="3038475" cy="462119"/>
          </a:xfrm>
          <a:prstGeom prst="rect">
            <a:avLst/>
          </a:prstGeom>
          <a:noFill/>
          <a:ln w="9525">
            <a:noFill/>
            <a:miter lim="800000"/>
            <a:headEnd/>
            <a:tailEnd/>
          </a:ln>
          <a:effectLst/>
        </p:spPr>
        <p:txBody>
          <a:bodyPr vert="horz" wrap="square" lIns="91072" tIns="45536" rIns="91072" bIns="45536" numCol="1" anchor="t" anchorCtr="0" compatLnSpc="1">
            <a:prstTxWarp prst="textNoShape">
              <a:avLst/>
            </a:prstTxWarp>
          </a:bodyPr>
          <a:lstStyle>
            <a:lvl1pPr algn="l" defTabSz="909271">
              <a:defRPr sz="1200"/>
            </a:lvl1pPr>
          </a:lstStyle>
          <a:p>
            <a:pPr>
              <a:defRPr/>
            </a:pPr>
            <a:r>
              <a:rPr lang="en-US"/>
              <a:t>Future Vision Plan Update, Nov 2008</a:t>
            </a:r>
          </a:p>
        </p:txBody>
      </p:sp>
      <p:sp>
        <p:nvSpPr>
          <p:cNvPr id="481283" name="Rectangle 3"/>
          <p:cNvSpPr>
            <a:spLocks noGrp="1" noChangeArrowheads="1"/>
          </p:cNvSpPr>
          <p:nvPr>
            <p:ph type="dt" sz="quarter" idx="1"/>
          </p:nvPr>
        </p:nvSpPr>
        <p:spPr bwMode="auto">
          <a:xfrm>
            <a:off x="3970339" y="0"/>
            <a:ext cx="3038475" cy="462119"/>
          </a:xfrm>
          <a:prstGeom prst="rect">
            <a:avLst/>
          </a:prstGeom>
          <a:noFill/>
          <a:ln w="9525">
            <a:noFill/>
            <a:miter lim="800000"/>
            <a:headEnd/>
            <a:tailEnd/>
          </a:ln>
          <a:effectLst/>
        </p:spPr>
        <p:txBody>
          <a:bodyPr vert="horz" wrap="square" lIns="91072" tIns="45536" rIns="91072" bIns="45536" numCol="1" anchor="t" anchorCtr="0" compatLnSpc="1">
            <a:prstTxWarp prst="textNoShape">
              <a:avLst/>
            </a:prstTxWarp>
          </a:bodyPr>
          <a:lstStyle>
            <a:lvl1pPr algn="r" defTabSz="909271">
              <a:defRPr sz="1200"/>
            </a:lvl1pPr>
          </a:lstStyle>
          <a:p>
            <a:pPr>
              <a:defRPr/>
            </a:pPr>
            <a:endParaRPr lang="en-US"/>
          </a:p>
        </p:txBody>
      </p:sp>
      <p:sp>
        <p:nvSpPr>
          <p:cNvPr id="481284" name="Rectangle 4"/>
          <p:cNvSpPr>
            <a:spLocks noGrp="1" noChangeArrowheads="1"/>
          </p:cNvSpPr>
          <p:nvPr>
            <p:ph type="ftr" sz="quarter" idx="2"/>
          </p:nvPr>
        </p:nvSpPr>
        <p:spPr bwMode="auto">
          <a:xfrm>
            <a:off x="1" y="8772379"/>
            <a:ext cx="3038475" cy="462119"/>
          </a:xfrm>
          <a:prstGeom prst="rect">
            <a:avLst/>
          </a:prstGeom>
          <a:noFill/>
          <a:ln w="9525">
            <a:noFill/>
            <a:miter lim="800000"/>
            <a:headEnd/>
            <a:tailEnd/>
          </a:ln>
          <a:effectLst/>
        </p:spPr>
        <p:txBody>
          <a:bodyPr vert="horz" wrap="square" lIns="91072" tIns="45536" rIns="91072" bIns="45536" numCol="1" anchor="b" anchorCtr="0" compatLnSpc="1">
            <a:prstTxWarp prst="textNoShape">
              <a:avLst/>
            </a:prstTxWarp>
          </a:bodyPr>
          <a:lstStyle>
            <a:lvl1pPr algn="l" defTabSz="909271">
              <a:defRPr sz="1200"/>
            </a:lvl1pPr>
          </a:lstStyle>
          <a:p>
            <a:pPr>
              <a:defRPr/>
            </a:pPr>
            <a:endParaRPr lang="en-US"/>
          </a:p>
        </p:txBody>
      </p:sp>
      <p:sp>
        <p:nvSpPr>
          <p:cNvPr id="481285" name="Rectangle 5"/>
          <p:cNvSpPr>
            <a:spLocks noGrp="1" noChangeArrowheads="1"/>
          </p:cNvSpPr>
          <p:nvPr>
            <p:ph type="sldNum" sz="quarter" idx="3"/>
          </p:nvPr>
        </p:nvSpPr>
        <p:spPr bwMode="auto">
          <a:xfrm>
            <a:off x="3970339" y="8772379"/>
            <a:ext cx="3038475" cy="462119"/>
          </a:xfrm>
          <a:prstGeom prst="rect">
            <a:avLst/>
          </a:prstGeom>
          <a:noFill/>
          <a:ln w="9525">
            <a:noFill/>
            <a:miter lim="800000"/>
            <a:headEnd/>
            <a:tailEnd/>
          </a:ln>
          <a:effectLst/>
        </p:spPr>
        <p:txBody>
          <a:bodyPr vert="horz" wrap="square" lIns="91072" tIns="45536" rIns="91072" bIns="45536" numCol="1" anchor="b" anchorCtr="0" compatLnSpc="1">
            <a:prstTxWarp prst="textNoShape">
              <a:avLst/>
            </a:prstTxWarp>
          </a:bodyPr>
          <a:lstStyle>
            <a:lvl1pPr algn="r" defTabSz="909271">
              <a:defRPr sz="1200"/>
            </a:lvl1pPr>
          </a:lstStyle>
          <a:p>
            <a:pPr>
              <a:defRPr/>
            </a:pPr>
            <a:fld id="{F83AE597-7BE1-47C3-ABA7-7707230D8807}" type="slidenum">
              <a:rPr lang="en-US"/>
              <a:pPr>
                <a:defRPr/>
              </a:pPr>
              <a:t>‹#›</a:t>
            </a:fld>
            <a:endParaRPr lang="en-US"/>
          </a:p>
        </p:txBody>
      </p:sp>
    </p:spTree>
    <p:extLst>
      <p:ext uri="{BB962C8B-B14F-4D97-AF65-F5344CB8AC3E}">
        <p14:creationId xmlns:p14="http://schemas.microsoft.com/office/powerpoint/2010/main" val="1447767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38475" cy="462119"/>
          </a:xfrm>
          <a:prstGeom prst="rect">
            <a:avLst/>
          </a:prstGeom>
          <a:noFill/>
          <a:ln w="9525">
            <a:noFill/>
            <a:miter lim="800000"/>
            <a:headEnd/>
            <a:tailEnd/>
          </a:ln>
          <a:effectLst/>
        </p:spPr>
        <p:txBody>
          <a:bodyPr vert="horz" wrap="square" lIns="92802" tIns="46402" rIns="92802" bIns="46402" numCol="1" anchor="t" anchorCtr="0" compatLnSpc="1">
            <a:prstTxWarp prst="textNoShape">
              <a:avLst/>
            </a:prstTxWarp>
          </a:bodyPr>
          <a:lstStyle>
            <a:lvl1pPr algn="l" defTabSz="928246">
              <a:defRPr sz="1200"/>
            </a:lvl1pPr>
          </a:lstStyle>
          <a:p>
            <a:pPr>
              <a:defRPr/>
            </a:pPr>
            <a:r>
              <a:rPr lang="en-US"/>
              <a:t>Future Vision Plan Update, Nov 2008</a:t>
            </a:r>
          </a:p>
        </p:txBody>
      </p:sp>
      <p:sp>
        <p:nvSpPr>
          <p:cNvPr id="4099" name="Rectangle 3"/>
          <p:cNvSpPr>
            <a:spLocks noGrp="1" noChangeArrowheads="1"/>
          </p:cNvSpPr>
          <p:nvPr>
            <p:ph type="dt" idx="1"/>
          </p:nvPr>
        </p:nvSpPr>
        <p:spPr bwMode="auto">
          <a:xfrm>
            <a:off x="3970339" y="0"/>
            <a:ext cx="3038475" cy="462119"/>
          </a:xfrm>
          <a:prstGeom prst="rect">
            <a:avLst/>
          </a:prstGeom>
          <a:noFill/>
          <a:ln w="9525">
            <a:noFill/>
            <a:miter lim="800000"/>
            <a:headEnd/>
            <a:tailEnd/>
          </a:ln>
          <a:effectLst/>
        </p:spPr>
        <p:txBody>
          <a:bodyPr vert="horz" wrap="square" lIns="92802" tIns="46402" rIns="92802" bIns="46402" numCol="1" anchor="t" anchorCtr="0" compatLnSpc="1">
            <a:prstTxWarp prst="textNoShape">
              <a:avLst/>
            </a:prstTxWarp>
          </a:bodyPr>
          <a:lstStyle>
            <a:lvl1pPr algn="r" defTabSz="928246">
              <a:defRPr sz="12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96975" y="692150"/>
            <a:ext cx="4616450" cy="34639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6" y="4387767"/>
            <a:ext cx="5607050" cy="4155919"/>
          </a:xfrm>
          <a:prstGeom prst="rect">
            <a:avLst/>
          </a:prstGeom>
          <a:noFill/>
          <a:ln w="9525">
            <a:noFill/>
            <a:miter lim="800000"/>
            <a:headEnd/>
            <a:tailEnd/>
          </a:ln>
          <a:effectLst/>
        </p:spPr>
        <p:txBody>
          <a:bodyPr vert="horz" wrap="square" lIns="92802" tIns="46402" rIns="92802" bIns="464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772379"/>
            <a:ext cx="3038475" cy="462119"/>
          </a:xfrm>
          <a:prstGeom prst="rect">
            <a:avLst/>
          </a:prstGeom>
          <a:noFill/>
          <a:ln w="9525">
            <a:noFill/>
            <a:miter lim="800000"/>
            <a:headEnd/>
            <a:tailEnd/>
          </a:ln>
          <a:effectLst/>
        </p:spPr>
        <p:txBody>
          <a:bodyPr vert="horz" wrap="square" lIns="92802" tIns="46402" rIns="92802" bIns="46402" numCol="1" anchor="b" anchorCtr="0" compatLnSpc="1">
            <a:prstTxWarp prst="textNoShape">
              <a:avLst/>
            </a:prstTxWarp>
          </a:bodyPr>
          <a:lstStyle>
            <a:lvl1pPr algn="l" defTabSz="928246">
              <a:defRPr sz="1200"/>
            </a:lvl1pPr>
          </a:lstStyle>
          <a:p>
            <a:pPr>
              <a:defRPr/>
            </a:pPr>
            <a:endParaRPr lang="en-US"/>
          </a:p>
        </p:txBody>
      </p:sp>
      <p:sp>
        <p:nvSpPr>
          <p:cNvPr id="4103" name="Rectangle 7"/>
          <p:cNvSpPr>
            <a:spLocks noGrp="1" noChangeArrowheads="1"/>
          </p:cNvSpPr>
          <p:nvPr>
            <p:ph type="sldNum" sz="quarter" idx="5"/>
          </p:nvPr>
        </p:nvSpPr>
        <p:spPr bwMode="auto">
          <a:xfrm>
            <a:off x="3970339" y="8772379"/>
            <a:ext cx="3038475" cy="462119"/>
          </a:xfrm>
          <a:prstGeom prst="rect">
            <a:avLst/>
          </a:prstGeom>
          <a:noFill/>
          <a:ln w="9525">
            <a:noFill/>
            <a:miter lim="800000"/>
            <a:headEnd/>
            <a:tailEnd/>
          </a:ln>
          <a:effectLst/>
        </p:spPr>
        <p:txBody>
          <a:bodyPr vert="horz" wrap="square" lIns="92802" tIns="46402" rIns="92802" bIns="46402" numCol="1" anchor="b" anchorCtr="0" compatLnSpc="1">
            <a:prstTxWarp prst="textNoShape">
              <a:avLst/>
            </a:prstTxWarp>
          </a:bodyPr>
          <a:lstStyle>
            <a:lvl1pPr algn="r" defTabSz="928246">
              <a:defRPr sz="1200"/>
            </a:lvl1pPr>
          </a:lstStyle>
          <a:p>
            <a:pPr>
              <a:defRPr/>
            </a:pPr>
            <a:fld id="{9C6B88BA-CBB3-42DE-8058-A5375749E18B}" type="slidenum">
              <a:rPr lang="en-US"/>
              <a:pPr>
                <a:defRPr/>
              </a:pPr>
              <a:t>‹#›</a:t>
            </a:fld>
            <a:endParaRPr lang="en-US"/>
          </a:p>
        </p:txBody>
      </p:sp>
    </p:spTree>
    <p:extLst>
      <p:ext uri="{BB962C8B-B14F-4D97-AF65-F5344CB8AC3E}">
        <p14:creationId xmlns:p14="http://schemas.microsoft.com/office/powerpoint/2010/main" val="6848933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p>
            <a:r>
              <a:rPr lang="en-US" smtClean="0"/>
              <a:t>Future Vision Plan Update, Nov 2008</a:t>
            </a:r>
          </a:p>
        </p:txBody>
      </p:sp>
      <p:sp>
        <p:nvSpPr>
          <p:cNvPr id="23555" name="Rectangle 7"/>
          <p:cNvSpPr>
            <a:spLocks noGrp="1" noChangeArrowheads="1"/>
          </p:cNvSpPr>
          <p:nvPr>
            <p:ph type="sldNum" sz="quarter" idx="5"/>
          </p:nvPr>
        </p:nvSpPr>
        <p:spPr>
          <a:noFill/>
        </p:spPr>
        <p:txBody>
          <a:bodyPr/>
          <a:lstStyle/>
          <a:p>
            <a:fld id="{D36ABCD3-619F-4AB1-8D10-1DA033AC2904}" type="slidenum">
              <a:rPr lang="en-US" smtClean="0"/>
              <a:pPr/>
              <a:t>1</a:t>
            </a:fld>
            <a:endParaRPr lang="en-US" smtClean="0"/>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xfrm>
            <a:off x="219076" y="4387767"/>
            <a:ext cx="6645275" cy="4155919"/>
          </a:xfrm>
          <a:noFill/>
          <a:ln/>
        </p:spPr>
        <p:txBody>
          <a:bodyPr/>
          <a:lstStyle/>
          <a:p>
            <a:pPr eaLnBrk="1" hangingPunct="1"/>
            <a:r>
              <a:rPr lang="en-US" smtClean="0">
                <a:latin typeface="Arial Unicode MS" pitchFamily="34" charset="-128"/>
              </a:rPr>
              <a:t>It is my pleasure to present an update on the Future Vision Plan of The Rotary Foundation.  The Trustees have taken significant steps in reviewing the current programs and operations of our Foundation and envisioning its potential in our second century of service.  We will be celebrating our 100th anniversary of the Foundation in the next decade, and we continually strive to improve our Foundation—making it stronger, more prominent, and more accessible. </a:t>
            </a:r>
          </a:p>
          <a:p>
            <a:pPr eaLnBrk="1" hangingPunct="1"/>
            <a:endParaRPr lang="en-US" smtClean="0">
              <a:latin typeface="Arial Unicode MS" pitchFamily="34" charset="-128"/>
            </a:endParaRPr>
          </a:p>
          <a:p>
            <a:pPr eaLnBrk="1" hangingPunct="1"/>
            <a:r>
              <a:rPr lang="en-US" smtClean="0">
                <a:latin typeface="Arial Unicode MS" pitchFamily="34" charset="-128"/>
              </a:rPr>
              <a:t>The new grant structure of the new Future Vision Plan attempts to optimize contributions to our Foundation so that clubs and districts can maximize the use of funds for greater impact, greater flexibility, and greater sustainability in their work.  The Foundation has listened to Rotarians’ concerns and formulated this strategy based on this feedback. The new grant structure attempts to optimize contributions to our Foundation so that clubs and districts can maximize the use of funds for greater impact, flexibility, and sustainability in their work.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smtClean="0"/>
              <a:t>Future Vision Plan Update, Nov 2008</a:t>
            </a:r>
          </a:p>
        </p:txBody>
      </p:sp>
      <p:sp>
        <p:nvSpPr>
          <p:cNvPr id="38915" name="Rectangle 7"/>
          <p:cNvSpPr>
            <a:spLocks noGrp="1" noChangeArrowheads="1"/>
          </p:cNvSpPr>
          <p:nvPr>
            <p:ph type="sldNum" sz="quarter" idx="5"/>
          </p:nvPr>
        </p:nvSpPr>
        <p:spPr>
          <a:noFill/>
        </p:spPr>
        <p:txBody>
          <a:bodyPr/>
          <a:lstStyle/>
          <a:p>
            <a:fld id="{A259FA5F-3CD8-4128-A40F-BF5A7745B284}" type="slidenum">
              <a:rPr lang="en-US" smtClean="0"/>
              <a:pPr/>
              <a:t>10</a:t>
            </a:fld>
            <a:endParaRPr 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219076" y="4387767"/>
            <a:ext cx="6645275" cy="4155919"/>
          </a:xfrm>
          <a:noFill/>
          <a:ln/>
        </p:spPr>
        <p:txBody>
          <a:bodyPr/>
          <a:lstStyle/>
          <a:p>
            <a:pPr eaLnBrk="1" hangingPunct="1"/>
            <a:r>
              <a:rPr lang="en-US" smtClean="0">
                <a:latin typeface="Arial Unicode MS" pitchFamily="34" charset="-128"/>
              </a:rPr>
              <a:t>It is my pleasure to present an update on the Future Vision Plan of The Rotary Foundation.  The Trustees have taken significant steps in reviewing the current programs and operations of our Foundation and envisioning its potential in our second century of service.  We will be celebrating our 100th anniversary of the Foundation in the next decade, and we continually strive to improve our Foundation—making it stronger, more prominent, and more accessible. </a:t>
            </a:r>
          </a:p>
          <a:p>
            <a:pPr eaLnBrk="1" hangingPunct="1"/>
            <a:endParaRPr lang="en-US" smtClean="0">
              <a:latin typeface="Arial Unicode MS" pitchFamily="34" charset="-128"/>
            </a:endParaRPr>
          </a:p>
          <a:p>
            <a:pPr eaLnBrk="1" hangingPunct="1"/>
            <a:r>
              <a:rPr lang="en-US" smtClean="0">
                <a:latin typeface="Arial Unicode MS" pitchFamily="34" charset="-128"/>
              </a:rPr>
              <a:t>The new grant structure of the new Future Vision Plan attempts to optimize contributions to our Foundation so that clubs and districts can maximize the use of funds for greater impact, greater flexibility, and greater sustainability in their work.  The Foundation has listened to Rotarians’ concerns and formulated this strategy based on this feedback. The new grant structure attempts to optimize contributions to our Foundation so that clubs and districts can maximize the use of funds for greater impact, flexibility, and sustainability in their work.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Header Placeholder 3"/>
          <p:cNvSpPr>
            <a:spLocks noGrp="1"/>
          </p:cNvSpPr>
          <p:nvPr>
            <p:ph type="hdr" sz="quarter"/>
          </p:nvPr>
        </p:nvSpPr>
        <p:spPr>
          <a:noFill/>
        </p:spPr>
        <p:txBody>
          <a:bodyPr/>
          <a:lstStyle/>
          <a:p>
            <a:r>
              <a:rPr lang="en-US" smtClean="0"/>
              <a:t>Future Vision Plan Update, Nov 2008</a:t>
            </a:r>
          </a:p>
        </p:txBody>
      </p:sp>
      <p:sp>
        <p:nvSpPr>
          <p:cNvPr id="52229" name="Slide Number Placeholder 4"/>
          <p:cNvSpPr>
            <a:spLocks noGrp="1"/>
          </p:cNvSpPr>
          <p:nvPr>
            <p:ph type="sldNum" sz="quarter" idx="5"/>
          </p:nvPr>
        </p:nvSpPr>
        <p:spPr>
          <a:noFill/>
        </p:spPr>
        <p:txBody>
          <a:bodyPr/>
          <a:lstStyle/>
          <a:p>
            <a:fld id="{A2D546A0-D3B6-4F2C-BDF9-B76B48BE6E05}"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Header Placeholder 3"/>
          <p:cNvSpPr>
            <a:spLocks noGrp="1"/>
          </p:cNvSpPr>
          <p:nvPr>
            <p:ph type="hdr" sz="quarter"/>
          </p:nvPr>
        </p:nvSpPr>
        <p:spPr>
          <a:noFill/>
        </p:spPr>
        <p:txBody>
          <a:bodyPr/>
          <a:lstStyle/>
          <a:p>
            <a:r>
              <a:rPr lang="en-US" smtClean="0"/>
              <a:t>Future Vision Plan Update, Nov 2008</a:t>
            </a:r>
          </a:p>
        </p:txBody>
      </p:sp>
      <p:sp>
        <p:nvSpPr>
          <p:cNvPr id="53253" name="Slide Number Placeholder 4"/>
          <p:cNvSpPr>
            <a:spLocks noGrp="1"/>
          </p:cNvSpPr>
          <p:nvPr>
            <p:ph type="sldNum" sz="quarter" idx="5"/>
          </p:nvPr>
        </p:nvSpPr>
        <p:spPr>
          <a:noFill/>
        </p:spPr>
        <p:txBody>
          <a:bodyPr/>
          <a:lstStyle/>
          <a:p>
            <a:fld id="{B1A8337F-7B58-45D7-B23C-241A22C18CF9}"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Header Placeholder 3"/>
          <p:cNvSpPr>
            <a:spLocks noGrp="1"/>
          </p:cNvSpPr>
          <p:nvPr>
            <p:ph type="hdr" sz="quarter"/>
          </p:nvPr>
        </p:nvSpPr>
        <p:spPr>
          <a:noFill/>
        </p:spPr>
        <p:txBody>
          <a:bodyPr/>
          <a:lstStyle/>
          <a:p>
            <a:r>
              <a:rPr lang="en-US" smtClean="0"/>
              <a:t>Future Vision Plan Update, Nov 2008</a:t>
            </a:r>
          </a:p>
        </p:txBody>
      </p:sp>
      <p:sp>
        <p:nvSpPr>
          <p:cNvPr id="54277" name="Slide Number Placeholder 4"/>
          <p:cNvSpPr>
            <a:spLocks noGrp="1"/>
          </p:cNvSpPr>
          <p:nvPr>
            <p:ph type="sldNum" sz="quarter" idx="5"/>
          </p:nvPr>
        </p:nvSpPr>
        <p:spPr>
          <a:noFill/>
        </p:spPr>
        <p:txBody>
          <a:bodyPr/>
          <a:lstStyle/>
          <a:p>
            <a:fld id="{9C436986-9816-4D42-8AA5-FA0458711647}"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Header Placeholder 3"/>
          <p:cNvSpPr>
            <a:spLocks noGrp="1"/>
          </p:cNvSpPr>
          <p:nvPr>
            <p:ph type="hdr" sz="quarter"/>
          </p:nvPr>
        </p:nvSpPr>
        <p:spPr>
          <a:noFill/>
        </p:spPr>
        <p:txBody>
          <a:bodyPr/>
          <a:lstStyle/>
          <a:p>
            <a:r>
              <a:rPr lang="en-US" smtClean="0"/>
              <a:t>Future Vision Plan Update, Nov 2008</a:t>
            </a:r>
          </a:p>
        </p:txBody>
      </p:sp>
      <p:sp>
        <p:nvSpPr>
          <p:cNvPr id="55301" name="Slide Number Placeholder 4"/>
          <p:cNvSpPr>
            <a:spLocks noGrp="1"/>
          </p:cNvSpPr>
          <p:nvPr>
            <p:ph type="sldNum" sz="quarter" idx="5"/>
          </p:nvPr>
        </p:nvSpPr>
        <p:spPr>
          <a:noFill/>
        </p:spPr>
        <p:txBody>
          <a:bodyPr/>
          <a:lstStyle/>
          <a:p>
            <a:fld id="{48823B7F-F29C-48C1-834A-0C8D486477B1}"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Header Placeholder 3"/>
          <p:cNvSpPr>
            <a:spLocks noGrp="1"/>
          </p:cNvSpPr>
          <p:nvPr>
            <p:ph type="hdr" sz="quarter"/>
          </p:nvPr>
        </p:nvSpPr>
        <p:spPr>
          <a:noFill/>
        </p:spPr>
        <p:txBody>
          <a:bodyPr/>
          <a:lstStyle/>
          <a:p>
            <a:r>
              <a:rPr lang="en-US" smtClean="0"/>
              <a:t>Future Vision Plan Update, Nov 2008</a:t>
            </a:r>
          </a:p>
        </p:txBody>
      </p:sp>
      <p:sp>
        <p:nvSpPr>
          <p:cNvPr id="56325" name="Slide Number Placeholder 4"/>
          <p:cNvSpPr>
            <a:spLocks noGrp="1"/>
          </p:cNvSpPr>
          <p:nvPr>
            <p:ph type="sldNum" sz="quarter" idx="5"/>
          </p:nvPr>
        </p:nvSpPr>
        <p:spPr>
          <a:noFill/>
        </p:spPr>
        <p:txBody>
          <a:bodyPr/>
          <a:lstStyle/>
          <a:p>
            <a:fld id="{8F5CD803-12D3-4107-9FE4-CAFDC56C1617}"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Header Placeholder 3"/>
          <p:cNvSpPr>
            <a:spLocks noGrp="1"/>
          </p:cNvSpPr>
          <p:nvPr>
            <p:ph type="hdr" sz="quarter"/>
          </p:nvPr>
        </p:nvSpPr>
        <p:spPr>
          <a:noFill/>
        </p:spPr>
        <p:txBody>
          <a:bodyPr/>
          <a:lstStyle/>
          <a:p>
            <a:r>
              <a:rPr lang="en-US" smtClean="0"/>
              <a:t>Future Vision Plan Update, Nov 2008</a:t>
            </a:r>
          </a:p>
        </p:txBody>
      </p:sp>
      <p:sp>
        <p:nvSpPr>
          <p:cNvPr id="57349" name="Slide Number Placeholder 4"/>
          <p:cNvSpPr>
            <a:spLocks noGrp="1"/>
          </p:cNvSpPr>
          <p:nvPr>
            <p:ph type="sldNum" sz="quarter" idx="5"/>
          </p:nvPr>
        </p:nvSpPr>
        <p:spPr>
          <a:noFill/>
        </p:spPr>
        <p:txBody>
          <a:bodyPr/>
          <a:lstStyle/>
          <a:p>
            <a:fld id="{BBAE7C4D-8600-4229-AC25-9D37C00BC5BD}"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p:spPr>
        <p:txBody>
          <a:bodyPr/>
          <a:lstStyle/>
          <a:p>
            <a:r>
              <a:rPr lang="en-US" smtClean="0"/>
              <a:t>Future Vision Plan Update, Nov 2008</a:t>
            </a:r>
          </a:p>
        </p:txBody>
      </p:sp>
      <p:sp>
        <p:nvSpPr>
          <p:cNvPr id="58371" name="Rectangle 7"/>
          <p:cNvSpPr>
            <a:spLocks noGrp="1" noChangeArrowheads="1"/>
          </p:cNvSpPr>
          <p:nvPr>
            <p:ph type="sldNum" sz="quarter" idx="5"/>
          </p:nvPr>
        </p:nvSpPr>
        <p:spPr>
          <a:noFill/>
        </p:spPr>
        <p:txBody>
          <a:bodyPr/>
          <a:lstStyle/>
          <a:p>
            <a:fld id="{40000BEA-D01A-4C0D-8177-940645159696}" type="slidenum">
              <a:rPr lang="en-US" smtClean="0"/>
              <a:pPr/>
              <a:t>17</a:t>
            </a:fld>
            <a:endParaRPr lang="en-US" smtClean="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xfrm>
            <a:off x="292101" y="4387767"/>
            <a:ext cx="6499225" cy="4155919"/>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Header Placeholder 3"/>
          <p:cNvSpPr>
            <a:spLocks noGrp="1"/>
          </p:cNvSpPr>
          <p:nvPr>
            <p:ph type="hdr" sz="quarter"/>
          </p:nvPr>
        </p:nvSpPr>
        <p:spPr>
          <a:noFill/>
        </p:spPr>
        <p:txBody>
          <a:bodyPr/>
          <a:lstStyle/>
          <a:p>
            <a:r>
              <a:rPr lang="en-US" smtClean="0"/>
              <a:t>Future Vision Plan Update, Nov 2008</a:t>
            </a:r>
          </a:p>
        </p:txBody>
      </p:sp>
      <p:sp>
        <p:nvSpPr>
          <p:cNvPr id="59397" name="Slide Number Placeholder 4"/>
          <p:cNvSpPr>
            <a:spLocks noGrp="1"/>
          </p:cNvSpPr>
          <p:nvPr>
            <p:ph type="sldNum" sz="quarter" idx="5"/>
          </p:nvPr>
        </p:nvSpPr>
        <p:spPr>
          <a:noFill/>
        </p:spPr>
        <p:txBody>
          <a:bodyPr/>
          <a:lstStyle/>
          <a:p>
            <a:fld id="{895AE48D-9223-4A46-8F33-006EEA475A84}"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Header Placeholder 3"/>
          <p:cNvSpPr>
            <a:spLocks noGrp="1"/>
          </p:cNvSpPr>
          <p:nvPr>
            <p:ph type="hdr" sz="quarter"/>
          </p:nvPr>
        </p:nvSpPr>
        <p:spPr>
          <a:noFill/>
        </p:spPr>
        <p:txBody>
          <a:bodyPr/>
          <a:lstStyle/>
          <a:p>
            <a:r>
              <a:rPr lang="en-US" smtClean="0"/>
              <a:t>Future Vision Plan Update, Nov 2008</a:t>
            </a:r>
          </a:p>
        </p:txBody>
      </p:sp>
      <p:sp>
        <p:nvSpPr>
          <p:cNvPr id="60421" name="Slide Number Placeholder 4"/>
          <p:cNvSpPr>
            <a:spLocks noGrp="1"/>
          </p:cNvSpPr>
          <p:nvPr>
            <p:ph type="sldNum" sz="quarter" idx="5"/>
          </p:nvPr>
        </p:nvSpPr>
        <p:spPr>
          <a:noFill/>
        </p:spPr>
        <p:txBody>
          <a:bodyPr/>
          <a:lstStyle/>
          <a:p>
            <a:fld id="{5D56A407-B6C5-441D-A04D-658A1F19376E}"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2</a:t>
            </a:fld>
            <a:endParaRPr lang="en-US"/>
          </a:p>
        </p:txBody>
      </p:sp>
    </p:spTree>
    <p:extLst>
      <p:ext uri="{BB962C8B-B14F-4D97-AF65-F5344CB8AC3E}">
        <p14:creationId xmlns:p14="http://schemas.microsoft.com/office/powerpoint/2010/main" val="2001227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smtClean="0"/>
          </a:p>
        </p:txBody>
      </p:sp>
      <p:sp>
        <p:nvSpPr>
          <p:cNvPr id="65540" name="Header Placeholder 3"/>
          <p:cNvSpPr>
            <a:spLocks noGrp="1"/>
          </p:cNvSpPr>
          <p:nvPr>
            <p:ph type="hdr" sz="quarter"/>
          </p:nvPr>
        </p:nvSpPr>
        <p:spPr>
          <a:noFill/>
        </p:spPr>
        <p:txBody>
          <a:bodyPr/>
          <a:lstStyle/>
          <a:p>
            <a:r>
              <a:rPr lang="en-US" smtClean="0"/>
              <a:t>Future Vision Plan Update, Nov 2008</a:t>
            </a:r>
          </a:p>
        </p:txBody>
      </p:sp>
      <p:sp>
        <p:nvSpPr>
          <p:cNvPr id="65541" name="Slide Number Placeholder 4"/>
          <p:cNvSpPr>
            <a:spLocks noGrp="1"/>
          </p:cNvSpPr>
          <p:nvPr>
            <p:ph type="sldNum" sz="quarter" idx="5"/>
          </p:nvPr>
        </p:nvSpPr>
        <p:spPr>
          <a:noFill/>
        </p:spPr>
        <p:txBody>
          <a:bodyPr/>
          <a:lstStyle/>
          <a:p>
            <a:fld id="{42A1D010-381C-4873-9899-C1B2761E5FAD}"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Header Placeholder 3"/>
          <p:cNvSpPr>
            <a:spLocks noGrp="1"/>
          </p:cNvSpPr>
          <p:nvPr>
            <p:ph type="hdr" sz="quarter"/>
          </p:nvPr>
        </p:nvSpPr>
        <p:spPr>
          <a:noFill/>
        </p:spPr>
        <p:txBody>
          <a:bodyPr/>
          <a:lstStyle/>
          <a:p>
            <a:r>
              <a:rPr lang="en-US" smtClean="0"/>
              <a:t>Future Vision Plan Update, Nov 2008</a:t>
            </a:r>
          </a:p>
        </p:txBody>
      </p:sp>
      <p:sp>
        <p:nvSpPr>
          <p:cNvPr id="66565" name="Slide Number Placeholder 4"/>
          <p:cNvSpPr>
            <a:spLocks noGrp="1"/>
          </p:cNvSpPr>
          <p:nvPr>
            <p:ph type="sldNum" sz="quarter" idx="5"/>
          </p:nvPr>
        </p:nvSpPr>
        <p:spPr>
          <a:noFill/>
        </p:spPr>
        <p:txBody>
          <a:bodyPr/>
          <a:lstStyle/>
          <a:p>
            <a:fld id="{0A53FC42-5C85-4ABD-A331-D55649CE5622}"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22</a:t>
            </a:fld>
            <a:endParaRPr lang="en-US"/>
          </a:p>
        </p:txBody>
      </p:sp>
    </p:spTree>
    <p:extLst>
      <p:ext uri="{BB962C8B-B14F-4D97-AF65-F5344CB8AC3E}">
        <p14:creationId xmlns:p14="http://schemas.microsoft.com/office/powerpoint/2010/main" val="2166224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Header Placeholder 3"/>
          <p:cNvSpPr>
            <a:spLocks noGrp="1"/>
          </p:cNvSpPr>
          <p:nvPr>
            <p:ph type="hdr" sz="quarter"/>
          </p:nvPr>
        </p:nvSpPr>
        <p:spPr>
          <a:noFill/>
        </p:spPr>
        <p:txBody>
          <a:bodyPr/>
          <a:lstStyle/>
          <a:p>
            <a:r>
              <a:rPr lang="en-US" smtClean="0"/>
              <a:t>Future Vision Plan Update, Nov 2008</a:t>
            </a:r>
          </a:p>
        </p:txBody>
      </p:sp>
      <p:sp>
        <p:nvSpPr>
          <p:cNvPr id="67589" name="Slide Number Placeholder 4"/>
          <p:cNvSpPr>
            <a:spLocks noGrp="1"/>
          </p:cNvSpPr>
          <p:nvPr>
            <p:ph type="sldNum" sz="quarter" idx="5"/>
          </p:nvPr>
        </p:nvSpPr>
        <p:spPr>
          <a:noFill/>
        </p:spPr>
        <p:txBody>
          <a:bodyPr/>
          <a:lstStyle/>
          <a:p>
            <a:fld id="{F7CDE716-28D1-41AA-81E6-3220C9C4AFD1}"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Header Placeholder 3"/>
          <p:cNvSpPr>
            <a:spLocks noGrp="1"/>
          </p:cNvSpPr>
          <p:nvPr>
            <p:ph type="hdr" sz="quarter"/>
          </p:nvPr>
        </p:nvSpPr>
        <p:spPr>
          <a:noFill/>
        </p:spPr>
        <p:txBody>
          <a:bodyPr/>
          <a:lstStyle/>
          <a:p>
            <a:r>
              <a:rPr lang="en-US" smtClean="0"/>
              <a:t>Future Vision Plan Update, Nov 2008</a:t>
            </a:r>
          </a:p>
        </p:txBody>
      </p:sp>
      <p:sp>
        <p:nvSpPr>
          <p:cNvPr id="68613" name="Slide Number Placeholder 4"/>
          <p:cNvSpPr>
            <a:spLocks noGrp="1"/>
          </p:cNvSpPr>
          <p:nvPr>
            <p:ph type="sldNum" sz="quarter" idx="5"/>
          </p:nvPr>
        </p:nvSpPr>
        <p:spPr>
          <a:noFill/>
        </p:spPr>
        <p:txBody>
          <a:bodyPr/>
          <a:lstStyle/>
          <a:p>
            <a:fld id="{7FBBA2D3-0C16-40D3-AD05-7B47DE29AB32}"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Header Placeholder 3"/>
          <p:cNvSpPr>
            <a:spLocks noGrp="1"/>
          </p:cNvSpPr>
          <p:nvPr>
            <p:ph type="hdr" sz="quarter"/>
          </p:nvPr>
        </p:nvSpPr>
        <p:spPr>
          <a:noFill/>
        </p:spPr>
        <p:txBody>
          <a:bodyPr/>
          <a:lstStyle/>
          <a:p>
            <a:r>
              <a:rPr lang="en-US" smtClean="0"/>
              <a:t>Future Vision Plan Update, Nov 2008</a:t>
            </a:r>
          </a:p>
        </p:txBody>
      </p:sp>
      <p:sp>
        <p:nvSpPr>
          <p:cNvPr id="63493" name="Slide Number Placeholder 4"/>
          <p:cNvSpPr>
            <a:spLocks noGrp="1"/>
          </p:cNvSpPr>
          <p:nvPr>
            <p:ph type="sldNum" sz="quarter" idx="5"/>
          </p:nvPr>
        </p:nvSpPr>
        <p:spPr>
          <a:noFill/>
        </p:spPr>
        <p:txBody>
          <a:bodyPr/>
          <a:lstStyle/>
          <a:p>
            <a:fld id="{32B94B61-98AC-412F-8A68-3158E7936023}"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smtClean="0"/>
              <a:t>Future Vision Plan Update, Nov 2008</a:t>
            </a:r>
          </a:p>
        </p:txBody>
      </p:sp>
      <p:sp>
        <p:nvSpPr>
          <p:cNvPr id="38915" name="Rectangle 7"/>
          <p:cNvSpPr>
            <a:spLocks noGrp="1" noChangeArrowheads="1"/>
          </p:cNvSpPr>
          <p:nvPr>
            <p:ph type="sldNum" sz="quarter" idx="5"/>
          </p:nvPr>
        </p:nvSpPr>
        <p:spPr>
          <a:noFill/>
        </p:spPr>
        <p:txBody>
          <a:bodyPr/>
          <a:lstStyle/>
          <a:p>
            <a:fld id="{A259FA5F-3CD8-4128-A40F-BF5A7745B284}" type="slidenum">
              <a:rPr lang="en-US" smtClean="0"/>
              <a:pPr/>
              <a:t>26</a:t>
            </a:fld>
            <a:endParaRPr 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219076" y="4387767"/>
            <a:ext cx="6645275" cy="4155919"/>
          </a:xfrm>
          <a:noFill/>
          <a:ln/>
        </p:spPr>
        <p:txBody>
          <a:bodyPr/>
          <a:lstStyle/>
          <a:p>
            <a:pPr eaLnBrk="1" hangingPunct="1"/>
            <a:r>
              <a:rPr lang="en-US" smtClean="0">
                <a:latin typeface="Arial Unicode MS" pitchFamily="34" charset="-128"/>
              </a:rPr>
              <a:t>It is my pleasure to present an update on the Future Vision Plan of The Rotary Foundation.  The Trustees have taken significant steps in reviewing the current programs and operations of our Foundation and envisioning its potential in our second century of service.  We will be celebrating our 100th anniversary of the Foundation in the next decade, and we continually strive to improve our Foundation—making it stronger, more prominent, and more accessible. </a:t>
            </a:r>
          </a:p>
          <a:p>
            <a:pPr eaLnBrk="1" hangingPunct="1"/>
            <a:endParaRPr lang="en-US" smtClean="0">
              <a:latin typeface="Arial Unicode MS" pitchFamily="34" charset="-128"/>
            </a:endParaRPr>
          </a:p>
          <a:p>
            <a:pPr eaLnBrk="1" hangingPunct="1"/>
            <a:r>
              <a:rPr lang="en-US" smtClean="0">
                <a:latin typeface="Arial Unicode MS" pitchFamily="34" charset="-128"/>
              </a:rPr>
              <a:t>The new grant structure of the new Future Vision Plan attempts to optimize contributions to our Foundation so that clubs and districts can maximize the use of funds for greater impact, greater flexibility, and greater sustainability in their work.  The Foundation has listened to Rotarians’ concerns and formulated this strategy based on this feedback. The new grant structure attempts to optimize contributions to our Foundation so that clubs and districts can maximize the use of funds for greater impact, flexibility, and sustainability in their work.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smtClean="0"/>
              <a:t>Future Vision Plan Update, Nov 2008</a:t>
            </a:r>
          </a:p>
        </p:txBody>
      </p:sp>
      <p:sp>
        <p:nvSpPr>
          <p:cNvPr id="38915" name="Rectangle 7"/>
          <p:cNvSpPr>
            <a:spLocks noGrp="1" noChangeArrowheads="1"/>
          </p:cNvSpPr>
          <p:nvPr>
            <p:ph type="sldNum" sz="quarter" idx="5"/>
          </p:nvPr>
        </p:nvSpPr>
        <p:spPr>
          <a:noFill/>
        </p:spPr>
        <p:txBody>
          <a:bodyPr/>
          <a:lstStyle/>
          <a:p>
            <a:fld id="{A259FA5F-3CD8-4128-A40F-BF5A7745B284}" type="slidenum">
              <a:rPr lang="en-US" smtClean="0"/>
              <a:pPr/>
              <a:t>27</a:t>
            </a:fld>
            <a:endParaRPr 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219076" y="4387767"/>
            <a:ext cx="6645275" cy="4155919"/>
          </a:xfrm>
          <a:noFill/>
          <a:ln/>
        </p:spPr>
        <p:txBody>
          <a:bodyPr/>
          <a:lstStyle/>
          <a:p>
            <a:pPr eaLnBrk="1" hangingPunct="1"/>
            <a:r>
              <a:rPr lang="en-US" smtClean="0">
                <a:latin typeface="Arial Unicode MS" pitchFamily="34" charset="-128"/>
              </a:rPr>
              <a:t>It is my pleasure to present an update on the Future Vision Plan of The Rotary Foundation.  The Trustees have taken significant steps in reviewing the current programs and operations of our Foundation and envisioning its potential in our second century of service.  We will be celebrating our 100th anniversary of the Foundation in the next decade, and we continually strive to improve our Foundation—making it stronger, more prominent, and more accessible. </a:t>
            </a:r>
          </a:p>
          <a:p>
            <a:pPr eaLnBrk="1" hangingPunct="1"/>
            <a:endParaRPr lang="en-US" smtClean="0">
              <a:latin typeface="Arial Unicode MS" pitchFamily="34" charset="-128"/>
            </a:endParaRPr>
          </a:p>
          <a:p>
            <a:pPr eaLnBrk="1" hangingPunct="1"/>
            <a:r>
              <a:rPr lang="en-US" smtClean="0">
                <a:latin typeface="Arial Unicode MS" pitchFamily="34" charset="-128"/>
              </a:rPr>
              <a:t>The new grant structure of the new Future Vision Plan attempts to optimize contributions to our Foundation so that clubs and districts can maximize the use of funds for greater impact, greater flexibility, and greater sustainability in their work.  The Foundation has listened to Rotarians’ concerns and formulated this strategy based on this feedback. The new grant structure attempts to optimize contributions to our Foundation so that clubs and districts can maximize the use of funds for greater impact, flexibility, and sustainability in their work.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Header Placeholder 3"/>
          <p:cNvSpPr>
            <a:spLocks noGrp="1"/>
          </p:cNvSpPr>
          <p:nvPr>
            <p:ph type="hdr" sz="quarter"/>
          </p:nvPr>
        </p:nvSpPr>
        <p:spPr>
          <a:noFill/>
        </p:spPr>
        <p:txBody>
          <a:bodyPr/>
          <a:lstStyle/>
          <a:p>
            <a:r>
              <a:rPr lang="en-US" smtClean="0"/>
              <a:t>Future Vision Plan Update, Nov 2008</a:t>
            </a:r>
          </a:p>
        </p:txBody>
      </p:sp>
      <p:sp>
        <p:nvSpPr>
          <p:cNvPr id="74757" name="Slide Number Placeholder 4"/>
          <p:cNvSpPr>
            <a:spLocks noGrp="1"/>
          </p:cNvSpPr>
          <p:nvPr>
            <p:ph type="sldNum" sz="quarter" idx="5"/>
          </p:nvPr>
        </p:nvSpPr>
        <p:spPr>
          <a:noFill/>
        </p:spPr>
        <p:txBody>
          <a:bodyPr/>
          <a:lstStyle/>
          <a:p>
            <a:fld id="{0DC8D0EC-9A61-4D58-8035-204B36DDC856}"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29</a:t>
            </a:fld>
            <a:endParaRPr lang="en-US"/>
          </a:p>
        </p:txBody>
      </p:sp>
    </p:spTree>
    <p:extLst>
      <p:ext uri="{BB962C8B-B14F-4D97-AF65-F5344CB8AC3E}">
        <p14:creationId xmlns:p14="http://schemas.microsoft.com/office/powerpoint/2010/main" val="93486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3</a:t>
            </a:fld>
            <a:endParaRPr lang="en-US"/>
          </a:p>
        </p:txBody>
      </p:sp>
    </p:spTree>
    <p:extLst>
      <p:ext uri="{BB962C8B-B14F-4D97-AF65-F5344CB8AC3E}">
        <p14:creationId xmlns:p14="http://schemas.microsoft.com/office/powerpoint/2010/main" val="2038615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30</a:t>
            </a:fld>
            <a:endParaRPr lang="en-US"/>
          </a:p>
        </p:txBody>
      </p:sp>
    </p:spTree>
    <p:extLst>
      <p:ext uri="{BB962C8B-B14F-4D97-AF65-F5344CB8AC3E}">
        <p14:creationId xmlns:p14="http://schemas.microsoft.com/office/powerpoint/2010/main" val="2892688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31</a:t>
            </a:fld>
            <a:endParaRPr lang="en-US"/>
          </a:p>
        </p:txBody>
      </p:sp>
    </p:spTree>
    <p:extLst>
      <p:ext uri="{BB962C8B-B14F-4D97-AF65-F5344CB8AC3E}">
        <p14:creationId xmlns:p14="http://schemas.microsoft.com/office/powerpoint/2010/main" val="1228968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32</a:t>
            </a:fld>
            <a:endParaRPr lang="en-US"/>
          </a:p>
        </p:txBody>
      </p:sp>
    </p:spTree>
    <p:extLst>
      <p:ext uri="{BB962C8B-B14F-4D97-AF65-F5344CB8AC3E}">
        <p14:creationId xmlns:p14="http://schemas.microsoft.com/office/powerpoint/2010/main" val="993064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33</a:t>
            </a:fld>
            <a:endParaRPr lang="en-US"/>
          </a:p>
        </p:txBody>
      </p:sp>
    </p:spTree>
    <p:extLst>
      <p:ext uri="{BB962C8B-B14F-4D97-AF65-F5344CB8AC3E}">
        <p14:creationId xmlns:p14="http://schemas.microsoft.com/office/powerpoint/2010/main" val="1613628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smtClean="0"/>
              <a:t>Future Vision Plan Update, Nov 2008</a:t>
            </a:r>
          </a:p>
        </p:txBody>
      </p:sp>
      <p:sp>
        <p:nvSpPr>
          <p:cNvPr id="38915" name="Rectangle 7"/>
          <p:cNvSpPr>
            <a:spLocks noGrp="1" noChangeArrowheads="1"/>
          </p:cNvSpPr>
          <p:nvPr>
            <p:ph type="sldNum" sz="quarter" idx="5"/>
          </p:nvPr>
        </p:nvSpPr>
        <p:spPr>
          <a:noFill/>
        </p:spPr>
        <p:txBody>
          <a:bodyPr/>
          <a:lstStyle/>
          <a:p>
            <a:fld id="{A259FA5F-3CD8-4128-A40F-BF5A7745B284}" type="slidenum">
              <a:rPr lang="en-US" smtClean="0"/>
              <a:pPr/>
              <a:t>34</a:t>
            </a:fld>
            <a:endParaRPr 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219076" y="4387767"/>
            <a:ext cx="6645275" cy="4155919"/>
          </a:xfrm>
          <a:noFill/>
          <a:ln/>
        </p:spPr>
        <p:txBody>
          <a:bodyPr/>
          <a:lstStyle/>
          <a:p>
            <a:pPr eaLnBrk="1" hangingPunct="1"/>
            <a:r>
              <a:rPr lang="en-US" smtClean="0">
                <a:latin typeface="Arial Unicode MS" pitchFamily="34" charset="-128"/>
              </a:rPr>
              <a:t>It is my pleasure to present an update on the Future Vision Plan of The Rotary Foundation.  The Trustees have taken significant steps in reviewing the current programs and operations of our Foundation and envisioning its potential in our second century of service.  We will be celebrating our 100th anniversary of the Foundation in the next decade, and we continually strive to improve our Foundation—making it stronger, more prominent, and more accessible. </a:t>
            </a:r>
          </a:p>
          <a:p>
            <a:pPr eaLnBrk="1" hangingPunct="1"/>
            <a:endParaRPr lang="en-US" smtClean="0">
              <a:latin typeface="Arial Unicode MS" pitchFamily="34" charset="-128"/>
            </a:endParaRPr>
          </a:p>
          <a:p>
            <a:pPr eaLnBrk="1" hangingPunct="1"/>
            <a:r>
              <a:rPr lang="en-US" smtClean="0">
                <a:latin typeface="Arial Unicode MS" pitchFamily="34" charset="-128"/>
              </a:rPr>
              <a:t>The new grant structure of the new Future Vision Plan attempts to optimize contributions to our Foundation so that clubs and districts can maximize the use of funds for greater impact, greater flexibility, and greater sustainability in their work.  The Foundation has listened to Rotarians’ concerns and formulated this strategy based on this feedback. The new grant structure attempts to optimize contributions to our Foundation so that clubs and districts can maximize the use of funds for greater impact, flexibility, and sustainability in their work.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35</a:t>
            </a:fld>
            <a:endParaRPr lang="en-US"/>
          </a:p>
        </p:txBody>
      </p:sp>
    </p:spTree>
    <p:extLst>
      <p:ext uri="{BB962C8B-B14F-4D97-AF65-F5344CB8AC3E}">
        <p14:creationId xmlns:p14="http://schemas.microsoft.com/office/powerpoint/2010/main" val="3565721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36</a:t>
            </a:fld>
            <a:endParaRPr lang="en-US"/>
          </a:p>
        </p:txBody>
      </p:sp>
    </p:spTree>
    <p:extLst>
      <p:ext uri="{BB962C8B-B14F-4D97-AF65-F5344CB8AC3E}">
        <p14:creationId xmlns:p14="http://schemas.microsoft.com/office/powerpoint/2010/main" val="4229442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37</a:t>
            </a:fld>
            <a:endParaRPr lang="en-US"/>
          </a:p>
        </p:txBody>
      </p:sp>
    </p:spTree>
    <p:extLst>
      <p:ext uri="{BB962C8B-B14F-4D97-AF65-F5344CB8AC3E}">
        <p14:creationId xmlns:p14="http://schemas.microsoft.com/office/powerpoint/2010/main" val="3565721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smtClean="0"/>
          </a:p>
        </p:txBody>
      </p:sp>
      <p:sp>
        <p:nvSpPr>
          <p:cNvPr id="79876" name="Header Placeholder 3"/>
          <p:cNvSpPr>
            <a:spLocks noGrp="1"/>
          </p:cNvSpPr>
          <p:nvPr>
            <p:ph type="hdr" sz="quarter"/>
          </p:nvPr>
        </p:nvSpPr>
        <p:spPr>
          <a:noFill/>
        </p:spPr>
        <p:txBody>
          <a:bodyPr/>
          <a:lstStyle/>
          <a:p>
            <a:r>
              <a:rPr lang="en-US" smtClean="0"/>
              <a:t>Future Vision Plan Update, Nov 2008</a:t>
            </a:r>
          </a:p>
        </p:txBody>
      </p:sp>
      <p:sp>
        <p:nvSpPr>
          <p:cNvPr id="79877" name="Slide Number Placeholder 4"/>
          <p:cNvSpPr>
            <a:spLocks noGrp="1"/>
          </p:cNvSpPr>
          <p:nvPr>
            <p:ph type="sldNum" sz="quarter" idx="5"/>
          </p:nvPr>
        </p:nvSpPr>
        <p:spPr>
          <a:noFill/>
        </p:spPr>
        <p:txBody>
          <a:bodyPr/>
          <a:lstStyle/>
          <a:p>
            <a:fld id="{E2416907-2F73-4A7F-AACD-6EB5AB889BB4}"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smtClean="0"/>
              <a:t>Future Vision Plan Update, Nov 2008</a:t>
            </a:r>
          </a:p>
        </p:txBody>
      </p:sp>
      <p:sp>
        <p:nvSpPr>
          <p:cNvPr id="38915" name="Rectangle 7"/>
          <p:cNvSpPr>
            <a:spLocks noGrp="1" noChangeArrowheads="1"/>
          </p:cNvSpPr>
          <p:nvPr>
            <p:ph type="sldNum" sz="quarter" idx="5"/>
          </p:nvPr>
        </p:nvSpPr>
        <p:spPr>
          <a:noFill/>
        </p:spPr>
        <p:txBody>
          <a:bodyPr/>
          <a:lstStyle/>
          <a:p>
            <a:fld id="{A259FA5F-3CD8-4128-A40F-BF5A7745B284}" type="slidenum">
              <a:rPr lang="en-US" smtClean="0"/>
              <a:pPr/>
              <a:t>39</a:t>
            </a:fld>
            <a:endParaRPr 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219076" y="4387767"/>
            <a:ext cx="6645275" cy="4155919"/>
          </a:xfrm>
          <a:noFill/>
          <a:ln/>
        </p:spPr>
        <p:txBody>
          <a:bodyPr/>
          <a:lstStyle/>
          <a:p>
            <a:pPr eaLnBrk="1" hangingPunct="1"/>
            <a:r>
              <a:rPr lang="en-US" smtClean="0">
                <a:latin typeface="Arial Unicode MS" pitchFamily="34" charset="-128"/>
              </a:rPr>
              <a:t>It is my pleasure to present an update on the Future Vision Plan of The Rotary Foundation.  The Trustees have taken significant steps in reviewing the current programs and operations of our Foundation and envisioning its potential in our second century of service.  We will be celebrating our 100th anniversary of the Foundation in the next decade, and we continually strive to improve our Foundation—making it stronger, more prominent, and more accessible. </a:t>
            </a:r>
          </a:p>
          <a:p>
            <a:pPr eaLnBrk="1" hangingPunct="1"/>
            <a:endParaRPr lang="en-US" smtClean="0">
              <a:latin typeface="Arial Unicode MS" pitchFamily="34" charset="-128"/>
            </a:endParaRPr>
          </a:p>
          <a:p>
            <a:pPr eaLnBrk="1" hangingPunct="1"/>
            <a:r>
              <a:rPr lang="en-US" smtClean="0">
                <a:latin typeface="Arial Unicode MS" pitchFamily="34" charset="-128"/>
              </a:rPr>
              <a:t>The new grant structure of the new Future Vision Plan attempts to optimize contributions to our Foundation so that clubs and districts can maximize the use of funds for greater impact, greater flexibility, and greater sustainability in their work.  The Foundation has listened to Rotarians’ concerns and formulated this strategy based on this feedback. The new grant structure attempts to optimize contributions to our Foundation so that clubs and districts can maximize the use of funds for greater impact, flexibility, and sustainability in their work.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p:spPr>
        <p:txBody>
          <a:bodyPr/>
          <a:lstStyle/>
          <a:p>
            <a:r>
              <a:rPr lang="en-US" smtClean="0"/>
              <a:t>Future Vision Plan Update, Nov 2008</a:t>
            </a:r>
          </a:p>
        </p:txBody>
      </p:sp>
      <p:sp>
        <p:nvSpPr>
          <p:cNvPr id="12291" name="Rectangle 7"/>
          <p:cNvSpPr>
            <a:spLocks noGrp="1" noChangeArrowheads="1"/>
          </p:cNvSpPr>
          <p:nvPr>
            <p:ph type="sldNum" sz="quarter" idx="5"/>
          </p:nvPr>
        </p:nvSpPr>
        <p:spPr>
          <a:noFill/>
        </p:spPr>
        <p:txBody>
          <a:bodyPr/>
          <a:lstStyle/>
          <a:p>
            <a:fld id="{5FE86EEB-7446-43F3-A900-582DC89A42C4}" type="slidenum">
              <a:rPr lang="en-US" smtClean="0"/>
              <a:pPr/>
              <a:t>4</a:t>
            </a:fld>
            <a:endParaRPr lang="en-US" smtClean="0"/>
          </a:p>
        </p:txBody>
      </p:sp>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xfrm>
            <a:off x="219076" y="4387767"/>
            <a:ext cx="6645275" cy="4155919"/>
          </a:xfrm>
          <a:noFill/>
          <a:ln/>
        </p:spPr>
        <p:txBody>
          <a:bodyPr/>
          <a:lstStyle/>
          <a:p>
            <a:pPr eaLnBrk="1" hangingPunct="1"/>
            <a:r>
              <a:rPr lang="en-US" smtClean="0">
                <a:latin typeface="Arial Unicode MS" pitchFamily="34" charset="-128"/>
              </a:rPr>
              <a:t>It is my pleasure to present an update on the Future Vision Plan of The Rotary Foundation.  The Trustees have taken significant steps in reviewing the current programs and operations of our Foundation and envisioning its potential in our second century of service.  We will be celebrating our 100th anniversary of the Foundation in the next decade, and we continually strive to improve our Foundation—making it stronger, more prominent, and more accessible. </a:t>
            </a:r>
          </a:p>
          <a:p>
            <a:pPr eaLnBrk="1" hangingPunct="1"/>
            <a:endParaRPr lang="en-US" smtClean="0">
              <a:latin typeface="Arial Unicode MS" pitchFamily="34" charset="-128"/>
            </a:endParaRPr>
          </a:p>
          <a:p>
            <a:pPr eaLnBrk="1" hangingPunct="1"/>
            <a:r>
              <a:rPr lang="en-US" smtClean="0">
                <a:latin typeface="Arial Unicode MS" pitchFamily="34" charset="-128"/>
              </a:rPr>
              <a:t>The new grant structure of the new Future Vision Plan attempts to optimize contributions to our Foundation so that clubs and districts can maximize the use of funds for greater impact, greater flexibility, and greater sustainability in their work.  The Foundation has listened to Rotarians’ concerns and formulated this strategy based on this feedback. The new grant structure attempts to optimize contributions to our Foundation so that clubs and districts can maximize the use of funds for greater impact, flexibility, and sustainability in their work.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40</a:t>
            </a:fld>
            <a:endParaRPr lang="en-US"/>
          </a:p>
        </p:txBody>
      </p:sp>
    </p:spTree>
    <p:extLst>
      <p:ext uri="{BB962C8B-B14F-4D97-AF65-F5344CB8AC3E}">
        <p14:creationId xmlns:p14="http://schemas.microsoft.com/office/powerpoint/2010/main" val="617758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41</a:t>
            </a:fld>
            <a:endParaRPr lang="en-US"/>
          </a:p>
        </p:txBody>
      </p:sp>
    </p:spTree>
    <p:extLst>
      <p:ext uri="{BB962C8B-B14F-4D97-AF65-F5344CB8AC3E}">
        <p14:creationId xmlns:p14="http://schemas.microsoft.com/office/powerpoint/2010/main" val="3141001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42</a:t>
            </a:fld>
            <a:endParaRPr lang="en-US"/>
          </a:p>
        </p:txBody>
      </p:sp>
    </p:spTree>
    <p:extLst>
      <p:ext uri="{BB962C8B-B14F-4D97-AF65-F5344CB8AC3E}">
        <p14:creationId xmlns:p14="http://schemas.microsoft.com/office/powerpoint/2010/main" val="2833330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smtClean="0"/>
              <a:t>Future Vision Plan Update, Nov 2008</a:t>
            </a:r>
          </a:p>
        </p:txBody>
      </p:sp>
      <p:sp>
        <p:nvSpPr>
          <p:cNvPr id="38915" name="Rectangle 7"/>
          <p:cNvSpPr>
            <a:spLocks noGrp="1" noChangeArrowheads="1"/>
          </p:cNvSpPr>
          <p:nvPr>
            <p:ph type="sldNum" sz="quarter" idx="5"/>
          </p:nvPr>
        </p:nvSpPr>
        <p:spPr>
          <a:noFill/>
        </p:spPr>
        <p:txBody>
          <a:bodyPr/>
          <a:lstStyle/>
          <a:p>
            <a:fld id="{A259FA5F-3CD8-4128-A40F-BF5A7745B284}" type="slidenum">
              <a:rPr lang="en-US" smtClean="0"/>
              <a:pPr/>
              <a:t>43</a:t>
            </a:fld>
            <a:endParaRPr 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219076" y="4387767"/>
            <a:ext cx="6645275" cy="4155919"/>
          </a:xfrm>
          <a:noFill/>
          <a:ln/>
        </p:spPr>
        <p:txBody>
          <a:bodyPr/>
          <a:lstStyle/>
          <a:p>
            <a:pPr eaLnBrk="1" hangingPunct="1"/>
            <a:r>
              <a:rPr lang="en-US" smtClean="0">
                <a:latin typeface="Arial Unicode MS" pitchFamily="34" charset="-128"/>
              </a:rPr>
              <a:t>It is my pleasure to present an update on the Future Vision Plan of The Rotary Foundation.  The Trustees have taken significant steps in reviewing the current programs and operations of our Foundation and envisioning its potential in our second century of service.  We will be celebrating our 100th anniversary of the Foundation in the next decade, and we continually strive to improve our Foundation—making it stronger, more prominent, and more accessible. </a:t>
            </a:r>
          </a:p>
          <a:p>
            <a:pPr eaLnBrk="1" hangingPunct="1"/>
            <a:endParaRPr lang="en-US" smtClean="0">
              <a:latin typeface="Arial Unicode MS" pitchFamily="34" charset="-128"/>
            </a:endParaRPr>
          </a:p>
          <a:p>
            <a:pPr eaLnBrk="1" hangingPunct="1"/>
            <a:r>
              <a:rPr lang="en-US" smtClean="0">
                <a:latin typeface="Arial Unicode MS" pitchFamily="34" charset="-128"/>
              </a:rPr>
              <a:t>The new grant structure of the new Future Vision Plan attempts to optimize contributions to our Foundation so that clubs and districts can maximize the use of funds for greater impact, greater flexibility, and greater sustainability in their work.  The Foundation has listened to Rotarians’ concerns and formulated this strategy based on this feedback. The new grant structure attempts to optimize contributions to our Foundation so that clubs and districts can maximize the use of funds for greater impact, flexibility, and sustainability in their work.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smtClean="0"/>
          </a:p>
        </p:txBody>
      </p:sp>
      <p:sp>
        <p:nvSpPr>
          <p:cNvPr id="84996" name="Header Placeholder 3"/>
          <p:cNvSpPr>
            <a:spLocks noGrp="1"/>
          </p:cNvSpPr>
          <p:nvPr>
            <p:ph type="hdr" sz="quarter"/>
          </p:nvPr>
        </p:nvSpPr>
        <p:spPr>
          <a:noFill/>
        </p:spPr>
        <p:txBody>
          <a:bodyPr/>
          <a:lstStyle/>
          <a:p>
            <a:r>
              <a:rPr lang="en-US" smtClean="0"/>
              <a:t>Future Vision Plan Update, Nov 2008</a:t>
            </a:r>
          </a:p>
        </p:txBody>
      </p:sp>
      <p:sp>
        <p:nvSpPr>
          <p:cNvPr id="84997" name="Slide Number Placeholder 4"/>
          <p:cNvSpPr>
            <a:spLocks noGrp="1"/>
          </p:cNvSpPr>
          <p:nvPr>
            <p:ph type="sldNum" sz="quarter" idx="5"/>
          </p:nvPr>
        </p:nvSpPr>
        <p:spPr>
          <a:noFill/>
        </p:spPr>
        <p:txBody>
          <a:bodyPr/>
          <a:lstStyle/>
          <a:p>
            <a:fld id="{640D7D3B-FC39-4855-BFE6-6FAABC8A72F5}"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Header Placeholder 3"/>
          <p:cNvSpPr>
            <a:spLocks noGrp="1"/>
          </p:cNvSpPr>
          <p:nvPr>
            <p:ph type="hdr" sz="quarter"/>
          </p:nvPr>
        </p:nvSpPr>
        <p:spPr>
          <a:noFill/>
        </p:spPr>
        <p:txBody>
          <a:bodyPr/>
          <a:lstStyle/>
          <a:p>
            <a:r>
              <a:rPr lang="en-US" smtClean="0"/>
              <a:t>Future Vision Plan Update, Nov 2008</a:t>
            </a:r>
          </a:p>
        </p:txBody>
      </p:sp>
      <p:sp>
        <p:nvSpPr>
          <p:cNvPr id="82949" name="Slide Number Placeholder 4"/>
          <p:cNvSpPr>
            <a:spLocks noGrp="1"/>
          </p:cNvSpPr>
          <p:nvPr>
            <p:ph type="sldNum" sz="quarter" idx="5"/>
          </p:nvPr>
        </p:nvSpPr>
        <p:spPr>
          <a:noFill/>
        </p:spPr>
        <p:txBody>
          <a:bodyPr/>
          <a:lstStyle/>
          <a:p>
            <a:fld id="{F061F551-D1F1-42A1-9DA2-83DD06485BCB}"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Header Placeholder 3"/>
          <p:cNvSpPr>
            <a:spLocks noGrp="1"/>
          </p:cNvSpPr>
          <p:nvPr>
            <p:ph type="hdr" sz="quarter"/>
          </p:nvPr>
        </p:nvSpPr>
        <p:spPr>
          <a:noFill/>
        </p:spPr>
        <p:txBody>
          <a:bodyPr/>
          <a:lstStyle/>
          <a:p>
            <a:r>
              <a:rPr lang="en-US" smtClean="0"/>
              <a:t>Future Vision Plan Update, Nov 2008</a:t>
            </a:r>
          </a:p>
        </p:txBody>
      </p:sp>
      <p:sp>
        <p:nvSpPr>
          <p:cNvPr id="83973" name="Slide Number Placeholder 4"/>
          <p:cNvSpPr>
            <a:spLocks noGrp="1"/>
          </p:cNvSpPr>
          <p:nvPr>
            <p:ph type="sldNum" sz="quarter" idx="5"/>
          </p:nvPr>
        </p:nvSpPr>
        <p:spPr>
          <a:noFill/>
        </p:spPr>
        <p:txBody>
          <a:bodyPr/>
          <a:lstStyle/>
          <a:p>
            <a:fld id="{3D25E110-44A0-4EBE-9536-E89E2821545A}"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mtClean="0"/>
          </a:p>
        </p:txBody>
      </p:sp>
      <p:sp>
        <p:nvSpPr>
          <p:cNvPr id="83972" name="Header Placeholder 3"/>
          <p:cNvSpPr>
            <a:spLocks noGrp="1"/>
          </p:cNvSpPr>
          <p:nvPr>
            <p:ph type="hdr" sz="quarter"/>
          </p:nvPr>
        </p:nvSpPr>
        <p:spPr>
          <a:noFill/>
        </p:spPr>
        <p:txBody>
          <a:bodyPr/>
          <a:lstStyle/>
          <a:p>
            <a:r>
              <a:rPr lang="en-US" smtClean="0"/>
              <a:t>Future Vision Plan Update, Nov 2008</a:t>
            </a:r>
          </a:p>
        </p:txBody>
      </p:sp>
      <p:sp>
        <p:nvSpPr>
          <p:cNvPr id="83973" name="Slide Number Placeholder 4"/>
          <p:cNvSpPr>
            <a:spLocks noGrp="1"/>
          </p:cNvSpPr>
          <p:nvPr>
            <p:ph type="sldNum" sz="quarter" idx="5"/>
          </p:nvPr>
        </p:nvSpPr>
        <p:spPr>
          <a:noFill/>
        </p:spPr>
        <p:txBody>
          <a:bodyPr/>
          <a:lstStyle/>
          <a:p>
            <a:fld id="{3D25E110-44A0-4EBE-9536-E89E2821545A}"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p>
        </p:txBody>
      </p:sp>
      <p:sp>
        <p:nvSpPr>
          <p:cNvPr id="87044" name="Header Placeholder 3"/>
          <p:cNvSpPr>
            <a:spLocks noGrp="1"/>
          </p:cNvSpPr>
          <p:nvPr>
            <p:ph type="hdr" sz="quarter"/>
          </p:nvPr>
        </p:nvSpPr>
        <p:spPr>
          <a:noFill/>
        </p:spPr>
        <p:txBody>
          <a:bodyPr/>
          <a:lstStyle/>
          <a:p>
            <a:r>
              <a:rPr lang="en-US" smtClean="0"/>
              <a:t>Future Vision Plan Update, Nov 2008</a:t>
            </a:r>
          </a:p>
        </p:txBody>
      </p:sp>
      <p:sp>
        <p:nvSpPr>
          <p:cNvPr id="87045" name="Slide Number Placeholder 4"/>
          <p:cNvSpPr>
            <a:spLocks noGrp="1"/>
          </p:cNvSpPr>
          <p:nvPr>
            <p:ph type="sldNum" sz="quarter" idx="5"/>
          </p:nvPr>
        </p:nvSpPr>
        <p:spPr>
          <a:noFill/>
        </p:spPr>
        <p:txBody>
          <a:bodyPr/>
          <a:lstStyle/>
          <a:p>
            <a:fld id="{46CF2E6C-9B21-4172-B0EB-7BA87881E2E7}"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smtClean="0"/>
              <a:t>Future Vision Plan Update, Nov 2008</a:t>
            </a:r>
          </a:p>
        </p:txBody>
      </p:sp>
      <p:sp>
        <p:nvSpPr>
          <p:cNvPr id="38915" name="Rectangle 7"/>
          <p:cNvSpPr>
            <a:spLocks noGrp="1" noChangeArrowheads="1"/>
          </p:cNvSpPr>
          <p:nvPr>
            <p:ph type="sldNum" sz="quarter" idx="5"/>
          </p:nvPr>
        </p:nvSpPr>
        <p:spPr>
          <a:noFill/>
        </p:spPr>
        <p:txBody>
          <a:bodyPr/>
          <a:lstStyle/>
          <a:p>
            <a:fld id="{A259FA5F-3CD8-4128-A40F-BF5A7745B284}" type="slidenum">
              <a:rPr lang="en-US" smtClean="0"/>
              <a:pPr/>
              <a:t>49</a:t>
            </a:fld>
            <a:endParaRPr 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219076" y="4387767"/>
            <a:ext cx="6645275" cy="4155919"/>
          </a:xfrm>
          <a:noFill/>
          <a:ln/>
        </p:spPr>
        <p:txBody>
          <a:bodyPr/>
          <a:lstStyle/>
          <a:p>
            <a:pPr eaLnBrk="1" hangingPunct="1"/>
            <a:r>
              <a:rPr lang="en-US" smtClean="0">
                <a:latin typeface="Arial Unicode MS" pitchFamily="34" charset="-128"/>
              </a:rPr>
              <a:t>It is my pleasure to present an update on the Future Vision Plan of The Rotary Foundation.  The Trustees have taken significant steps in reviewing the current programs and operations of our Foundation and envisioning its potential in our second century of service.  We will be celebrating our 100th anniversary of the Foundation in the next decade, and we continually strive to improve our Foundation—making it stronger, more prominent, and more accessible. </a:t>
            </a:r>
          </a:p>
          <a:p>
            <a:pPr eaLnBrk="1" hangingPunct="1"/>
            <a:endParaRPr lang="en-US" smtClean="0">
              <a:latin typeface="Arial Unicode MS" pitchFamily="34" charset="-128"/>
            </a:endParaRPr>
          </a:p>
          <a:p>
            <a:pPr eaLnBrk="1" hangingPunct="1"/>
            <a:r>
              <a:rPr lang="en-US" smtClean="0">
                <a:latin typeface="Arial Unicode MS" pitchFamily="34" charset="-128"/>
              </a:rPr>
              <a:t>The new grant structure of the new Future Vision Plan attempts to optimize contributions to our Foundation so that clubs and districts can maximize the use of funds for greater impact, greater flexibility, and greater sustainability in their work.  The Foundation has listened to Rotarians’ concerns and formulated this strategy based on this feedback. The new grant structure attempts to optimize contributions to our Foundation so that clubs and districts can maximize the use of funds for greater impact, flexibility, and sustainability in their work.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endParaRPr lang="en-US" smtClean="0"/>
          </a:p>
        </p:txBody>
      </p:sp>
      <p:sp>
        <p:nvSpPr>
          <p:cNvPr id="13316" name="Header Placeholder 3"/>
          <p:cNvSpPr>
            <a:spLocks noGrp="1"/>
          </p:cNvSpPr>
          <p:nvPr>
            <p:ph type="hdr" sz="quarter"/>
          </p:nvPr>
        </p:nvSpPr>
        <p:spPr>
          <a:noFill/>
        </p:spPr>
        <p:txBody>
          <a:bodyPr/>
          <a:lstStyle/>
          <a:p>
            <a:r>
              <a:rPr lang="en-US" smtClean="0"/>
              <a:t>Future Vision Plan Update, Nov 2008</a:t>
            </a:r>
          </a:p>
        </p:txBody>
      </p:sp>
      <p:sp>
        <p:nvSpPr>
          <p:cNvPr id="13317" name="Slide Number Placeholder 4"/>
          <p:cNvSpPr>
            <a:spLocks noGrp="1"/>
          </p:cNvSpPr>
          <p:nvPr>
            <p:ph type="sldNum" sz="quarter" idx="5"/>
          </p:nvPr>
        </p:nvSpPr>
        <p:spPr>
          <a:noFill/>
        </p:spPr>
        <p:txBody>
          <a:bodyPr/>
          <a:lstStyle/>
          <a:p>
            <a:fld id="{B929F8CD-54DD-4515-85BC-E9F220216722}"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50</a:t>
            </a:fld>
            <a:endParaRPr lang="en-US"/>
          </a:p>
        </p:txBody>
      </p:sp>
    </p:spTree>
    <p:extLst>
      <p:ext uri="{BB962C8B-B14F-4D97-AF65-F5344CB8AC3E}">
        <p14:creationId xmlns:p14="http://schemas.microsoft.com/office/powerpoint/2010/main" val="55226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smtClean="0"/>
          </a:p>
        </p:txBody>
      </p:sp>
      <p:sp>
        <p:nvSpPr>
          <p:cNvPr id="80900" name="Header Placeholder 3"/>
          <p:cNvSpPr>
            <a:spLocks noGrp="1"/>
          </p:cNvSpPr>
          <p:nvPr>
            <p:ph type="hdr" sz="quarter"/>
          </p:nvPr>
        </p:nvSpPr>
        <p:spPr>
          <a:noFill/>
        </p:spPr>
        <p:txBody>
          <a:bodyPr/>
          <a:lstStyle/>
          <a:p>
            <a:r>
              <a:rPr lang="en-US" smtClean="0"/>
              <a:t>Future Vision Plan Update, Nov 2008</a:t>
            </a:r>
          </a:p>
        </p:txBody>
      </p:sp>
      <p:sp>
        <p:nvSpPr>
          <p:cNvPr id="80901" name="Slide Number Placeholder 4"/>
          <p:cNvSpPr>
            <a:spLocks noGrp="1"/>
          </p:cNvSpPr>
          <p:nvPr>
            <p:ph type="sldNum" sz="quarter" idx="5"/>
          </p:nvPr>
        </p:nvSpPr>
        <p:spPr>
          <a:noFill/>
        </p:spPr>
        <p:txBody>
          <a:bodyPr/>
          <a:lstStyle/>
          <a:p>
            <a:fld id="{C606A8B0-949A-40BC-93F8-0FF687D6C066}"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smtClean="0"/>
              <a:t>Future Vision Plan Update, Nov 2008</a:t>
            </a:r>
          </a:p>
        </p:txBody>
      </p:sp>
      <p:sp>
        <p:nvSpPr>
          <p:cNvPr id="38915" name="Rectangle 7"/>
          <p:cNvSpPr>
            <a:spLocks noGrp="1" noChangeArrowheads="1"/>
          </p:cNvSpPr>
          <p:nvPr>
            <p:ph type="sldNum" sz="quarter" idx="5"/>
          </p:nvPr>
        </p:nvSpPr>
        <p:spPr>
          <a:noFill/>
        </p:spPr>
        <p:txBody>
          <a:bodyPr/>
          <a:lstStyle/>
          <a:p>
            <a:fld id="{A259FA5F-3CD8-4128-A40F-BF5A7745B284}" type="slidenum">
              <a:rPr lang="en-US" smtClean="0"/>
              <a:pPr/>
              <a:t>52</a:t>
            </a:fld>
            <a:endParaRPr 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219076" y="4387767"/>
            <a:ext cx="6645275" cy="4155919"/>
          </a:xfrm>
          <a:noFill/>
          <a:ln/>
        </p:spPr>
        <p:txBody>
          <a:bodyPr/>
          <a:lstStyle/>
          <a:p>
            <a:pPr eaLnBrk="1" hangingPunct="1"/>
            <a:r>
              <a:rPr lang="en-US" smtClean="0">
                <a:latin typeface="Arial Unicode MS" pitchFamily="34" charset="-128"/>
              </a:rPr>
              <a:t>It is my pleasure to present an update on the Future Vision Plan of The Rotary Foundation.  The Trustees have taken significant steps in reviewing the current programs and operations of our Foundation and envisioning its potential in our second century of service.  We will be celebrating our 100th anniversary of the Foundation in the next decade, and we continually strive to improve our Foundation—making it stronger, more prominent, and more accessible. </a:t>
            </a:r>
          </a:p>
          <a:p>
            <a:pPr eaLnBrk="1" hangingPunct="1"/>
            <a:endParaRPr lang="en-US" smtClean="0">
              <a:latin typeface="Arial Unicode MS" pitchFamily="34" charset="-128"/>
            </a:endParaRPr>
          </a:p>
          <a:p>
            <a:pPr eaLnBrk="1" hangingPunct="1"/>
            <a:r>
              <a:rPr lang="en-US" smtClean="0">
                <a:latin typeface="Arial Unicode MS" pitchFamily="34" charset="-128"/>
              </a:rPr>
              <a:t>The new grant structure of the new Future Vision Plan attempts to optimize contributions to our Foundation so that clubs and districts can maximize the use of funds for greater impact, greater flexibility, and greater sustainability in their work.  The Foundation has listened to Rotarians’ concerns and formulated this strategy based on this feedback. The new grant structure attempts to optimize contributions to our Foundation so that clubs and districts can maximize the use of funds for greater impact, flexibility, and sustainability in their work.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Header Placeholder 3"/>
          <p:cNvSpPr>
            <a:spLocks noGrp="1"/>
          </p:cNvSpPr>
          <p:nvPr>
            <p:ph type="hdr" sz="quarter"/>
          </p:nvPr>
        </p:nvSpPr>
        <p:spPr>
          <a:noFill/>
        </p:spPr>
        <p:txBody>
          <a:bodyPr/>
          <a:lstStyle/>
          <a:p>
            <a:r>
              <a:rPr lang="en-US" smtClean="0"/>
              <a:t>Future Vision Plan Update, Nov 2008</a:t>
            </a:r>
          </a:p>
        </p:txBody>
      </p:sp>
      <p:sp>
        <p:nvSpPr>
          <p:cNvPr id="86021" name="Slide Number Placeholder 4"/>
          <p:cNvSpPr>
            <a:spLocks noGrp="1"/>
          </p:cNvSpPr>
          <p:nvPr>
            <p:ph type="sldNum" sz="quarter" idx="5"/>
          </p:nvPr>
        </p:nvSpPr>
        <p:spPr>
          <a:noFill/>
        </p:spPr>
        <p:txBody>
          <a:bodyPr/>
          <a:lstStyle/>
          <a:p>
            <a:fld id="{3690233F-3518-4C69-801E-782C558A3FD8}" type="slidenum">
              <a:rPr lang="en-US" smtClean="0"/>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54</a:t>
            </a:fld>
            <a:endParaRPr lang="en-US"/>
          </a:p>
        </p:txBody>
      </p:sp>
    </p:spTree>
    <p:extLst>
      <p:ext uri="{BB962C8B-B14F-4D97-AF65-F5344CB8AC3E}">
        <p14:creationId xmlns:p14="http://schemas.microsoft.com/office/powerpoint/2010/main" val="3475419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Header Placeholder 3"/>
          <p:cNvSpPr>
            <a:spLocks noGrp="1"/>
          </p:cNvSpPr>
          <p:nvPr>
            <p:ph type="hdr" sz="quarter"/>
          </p:nvPr>
        </p:nvSpPr>
        <p:spPr>
          <a:noFill/>
        </p:spPr>
        <p:txBody>
          <a:bodyPr/>
          <a:lstStyle/>
          <a:p>
            <a:r>
              <a:rPr lang="en-US" smtClean="0"/>
              <a:t>Future Vision Plan Update, Nov 2008</a:t>
            </a:r>
          </a:p>
        </p:txBody>
      </p:sp>
      <p:sp>
        <p:nvSpPr>
          <p:cNvPr id="86021" name="Slide Number Placeholder 4"/>
          <p:cNvSpPr>
            <a:spLocks noGrp="1"/>
          </p:cNvSpPr>
          <p:nvPr>
            <p:ph type="sldNum" sz="quarter" idx="5"/>
          </p:nvPr>
        </p:nvSpPr>
        <p:spPr>
          <a:noFill/>
        </p:spPr>
        <p:txBody>
          <a:bodyPr/>
          <a:lstStyle/>
          <a:p>
            <a:fld id="{3690233F-3518-4C69-801E-782C558A3FD8}" type="slidenum">
              <a:rPr lang="en-US" smtClean="0"/>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smtClean="0"/>
          </a:p>
        </p:txBody>
      </p:sp>
      <p:sp>
        <p:nvSpPr>
          <p:cNvPr id="86020" name="Header Placeholder 3"/>
          <p:cNvSpPr>
            <a:spLocks noGrp="1"/>
          </p:cNvSpPr>
          <p:nvPr>
            <p:ph type="hdr" sz="quarter"/>
          </p:nvPr>
        </p:nvSpPr>
        <p:spPr>
          <a:noFill/>
        </p:spPr>
        <p:txBody>
          <a:bodyPr/>
          <a:lstStyle/>
          <a:p>
            <a:r>
              <a:rPr lang="en-US" smtClean="0"/>
              <a:t>Future Vision Plan Update, Nov 2008</a:t>
            </a:r>
          </a:p>
        </p:txBody>
      </p:sp>
      <p:sp>
        <p:nvSpPr>
          <p:cNvPr id="86021" name="Slide Number Placeholder 4"/>
          <p:cNvSpPr>
            <a:spLocks noGrp="1"/>
          </p:cNvSpPr>
          <p:nvPr>
            <p:ph type="sldNum" sz="quarter" idx="5"/>
          </p:nvPr>
        </p:nvSpPr>
        <p:spPr>
          <a:noFill/>
        </p:spPr>
        <p:txBody>
          <a:bodyPr/>
          <a:lstStyle/>
          <a:p>
            <a:fld id="{3690233F-3518-4C69-801E-782C558A3FD8}" type="slidenum">
              <a:rPr lang="en-US" smtClean="0"/>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smtClean="0"/>
          </a:p>
        </p:txBody>
      </p:sp>
      <p:sp>
        <p:nvSpPr>
          <p:cNvPr id="88068" name="Header Placeholder 3"/>
          <p:cNvSpPr>
            <a:spLocks noGrp="1"/>
          </p:cNvSpPr>
          <p:nvPr>
            <p:ph type="hdr" sz="quarter"/>
          </p:nvPr>
        </p:nvSpPr>
        <p:spPr>
          <a:noFill/>
        </p:spPr>
        <p:txBody>
          <a:bodyPr/>
          <a:lstStyle/>
          <a:p>
            <a:r>
              <a:rPr lang="en-US" smtClean="0"/>
              <a:t>Future Vision Plan Update, Nov 2008</a:t>
            </a:r>
          </a:p>
        </p:txBody>
      </p:sp>
      <p:sp>
        <p:nvSpPr>
          <p:cNvPr id="88069" name="Slide Number Placeholder 4"/>
          <p:cNvSpPr>
            <a:spLocks noGrp="1"/>
          </p:cNvSpPr>
          <p:nvPr>
            <p:ph type="sldNum" sz="quarter" idx="5"/>
          </p:nvPr>
        </p:nvSpPr>
        <p:spPr>
          <a:noFill/>
        </p:spPr>
        <p:txBody>
          <a:bodyPr/>
          <a:lstStyle/>
          <a:p>
            <a:fld id="{2C1DCCD8-A780-4DAA-AB1A-9429DB9D10A9}" type="slidenum">
              <a:rPr lang="en-US" smtClean="0"/>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smtClean="0"/>
              <a:t>Future Vision Plan Update, Nov 2008</a:t>
            </a:r>
          </a:p>
        </p:txBody>
      </p:sp>
      <p:sp>
        <p:nvSpPr>
          <p:cNvPr id="38915" name="Rectangle 7"/>
          <p:cNvSpPr>
            <a:spLocks noGrp="1" noChangeArrowheads="1"/>
          </p:cNvSpPr>
          <p:nvPr>
            <p:ph type="sldNum" sz="quarter" idx="5"/>
          </p:nvPr>
        </p:nvSpPr>
        <p:spPr>
          <a:noFill/>
        </p:spPr>
        <p:txBody>
          <a:bodyPr/>
          <a:lstStyle/>
          <a:p>
            <a:fld id="{A259FA5F-3CD8-4128-A40F-BF5A7745B284}" type="slidenum">
              <a:rPr lang="en-US" smtClean="0"/>
              <a:pPr/>
              <a:t>58</a:t>
            </a:fld>
            <a:endParaRPr 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219076" y="4387767"/>
            <a:ext cx="6645275" cy="4155919"/>
          </a:xfrm>
          <a:noFill/>
          <a:ln/>
        </p:spPr>
        <p:txBody>
          <a:bodyPr/>
          <a:lstStyle/>
          <a:p>
            <a:pPr eaLnBrk="1" hangingPunct="1"/>
            <a:r>
              <a:rPr lang="en-US" smtClean="0">
                <a:latin typeface="Arial Unicode MS" pitchFamily="34" charset="-128"/>
              </a:rPr>
              <a:t>It is my pleasure to present an update on the Future Vision Plan of The Rotary Foundation.  The Trustees have taken significant steps in reviewing the current programs and operations of our Foundation and envisioning its potential in our second century of service.  We will be celebrating our 100th anniversary of the Foundation in the next decade, and we continually strive to improve our Foundation—making it stronger, more prominent, and more accessible. </a:t>
            </a:r>
          </a:p>
          <a:p>
            <a:pPr eaLnBrk="1" hangingPunct="1"/>
            <a:endParaRPr lang="en-US" smtClean="0">
              <a:latin typeface="Arial Unicode MS" pitchFamily="34" charset="-128"/>
            </a:endParaRPr>
          </a:p>
          <a:p>
            <a:pPr eaLnBrk="1" hangingPunct="1"/>
            <a:r>
              <a:rPr lang="en-US" smtClean="0">
                <a:latin typeface="Arial Unicode MS" pitchFamily="34" charset="-128"/>
              </a:rPr>
              <a:t>The new grant structure of the new Future Vision Plan attempts to optimize contributions to our Foundation so that clubs and districts can maximize the use of funds for greater impact, greater flexibility, and greater sustainability in their work.  The Foundation has listened to Rotarians’ concerns and formulated this strategy based on this feedback. The new grant structure attempts to optimize contributions to our Foundation so that clubs and districts can maximize the use of funds for greater impact, flexibility, and sustainability in their work.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Header Placeholder 3"/>
          <p:cNvSpPr>
            <a:spLocks noGrp="1"/>
          </p:cNvSpPr>
          <p:nvPr>
            <p:ph type="hdr" sz="quarter"/>
          </p:nvPr>
        </p:nvSpPr>
        <p:spPr>
          <a:noFill/>
        </p:spPr>
        <p:txBody>
          <a:bodyPr/>
          <a:lstStyle/>
          <a:p>
            <a:r>
              <a:rPr lang="en-US" smtClean="0"/>
              <a:t>Future Vision Plan Update, Nov 2008</a:t>
            </a:r>
          </a:p>
        </p:txBody>
      </p:sp>
      <p:sp>
        <p:nvSpPr>
          <p:cNvPr id="91141" name="Slide Number Placeholder 4"/>
          <p:cNvSpPr>
            <a:spLocks noGrp="1"/>
          </p:cNvSpPr>
          <p:nvPr>
            <p:ph type="sldNum" sz="quarter" idx="5"/>
          </p:nvPr>
        </p:nvSpPr>
        <p:spPr>
          <a:noFill/>
        </p:spPr>
        <p:txBody>
          <a:bodyPr/>
          <a:lstStyle/>
          <a:p>
            <a:fld id="{C318764E-E27D-401F-BF3B-8A70F25ABEB5}" type="slidenum">
              <a:rPr lang="en-US" smtClean="0"/>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smtClean="0"/>
          </a:p>
        </p:txBody>
      </p:sp>
      <p:sp>
        <p:nvSpPr>
          <p:cNvPr id="14340" name="Header Placeholder 3"/>
          <p:cNvSpPr>
            <a:spLocks noGrp="1"/>
          </p:cNvSpPr>
          <p:nvPr>
            <p:ph type="hdr" sz="quarter"/>
          </p:nvPr>
        </p:nvSpPr>
        <p:spPr>
          <a:noFill/>
        </p:spPr>
        <p:txBody>
          <a:bodyPr/>
          <a:lstStyle/>
          <a:p>
            <a:r>
              <a:rPr lang="en-US" smtClean="0"/>
              <a:t>Future Vision Plan Update, Nov 2008</a:t>
            </a:r>
          </a:p>
        </p:txBody>
      </p:sp>
      <p:sp>
        <p:nvSpPr>
          <p:cNvPr id="14341" name="Slide Number Placeholder 4"/>
          <p:cNvSpPr>
            <a:spLocks noGrp="1"/>
          </p:cNvSpPr>
          <p:nvPr>
            <p:ph type="sldNum" sz="quarter" idx="5"/>
          </p:nvPr>
        </p:nvSpPr>
        <p:spPr>
          <a:noFill/>
        </p:spPr>
        <p:txBody>
          <a:bodyPr/>
          <a:lstStyle/>
          <a:p>
            <a:fld id="{616A8343-68F2-4093-89DD-1119616D208F}"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60</a:t>
            </a:fld>
            <a:endParaRPr lang="en-US"/>
          </a:p>
        </p:txBody>
      </p:sp>
    </p:spTree>
    <p:extLst>
      <p:ext uri="{BB962C8B-B14F-4D97-AF65-F5344CB8AC3E}">
        <p14:creationId xmlns:p14="http://schemas.microsoft.com/office/powerpoint/2010/main" val="15773036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61</a:t>
            </a:fld>
            <a:endParaRPr lang="en-US"/>
          </a:p>
        </p:txBody>
      </p:sp>
    </p:spTree>
    <p:extLst>
      <p:ext uri="{BB962C8B-B14F-4D97-AF65-F5344CB8AC3E}">
        <p14:creationId xmlns:p14="http://schemas.microsoft.com/office/powerpoint/2010/main" val="15881141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p>
            <a:r>
              <a:rPr lang="en-US" smtClean="0"/>
              <a:t>Future Vision Plan Update, Nov 2008</a:t>
            </a:r>
          </a:p>
        </p:txBody>
      </p:sp>
      <p:sp>
        <p:nvSpPr>
          <p:cNvPr id="38915" name="Rectangle 7"/>
          <p:cNvSpPr>
            <a:spLocks noGrp="1" noChangeArrowheads="1"/>
          </p:cNvSpPr>
          <p:nvPr>
            <p:ph type="sldNum" sz="quarter" idx="5"/>
          </p:nvPr>
        </p:nvSpPr>
        <p:spPr>
          <a:noFill/>
        </p:spPr>
        <p:txBody>
          <a:bodyPr/>
          <a:lstStyle/>
          <a:p>
            <a:fld id="{A259FA5F-3CD8-4128-A40F-BF5A7745B284}" type="slidenum">
              <a:rPr lang="en-US" smtClean="0"/>
              <a:pPr/>
              <a:t>62</a:t>
            </a:fld>
            <a:endParaRPr 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219076" y="4387767"/>
            <a:ext cx="6645275" cy="4155919"/>
          </a:xfrm>
          <a:noFill/>
          <a:ln/>
        </p:spPr>
        <p:txBody>
          <a:bodyPr/>
          <a:lstStyle/>
          <a:p>
            <a:pPr eaLnBrk="1" hangingPunct="1"/>
            <a:r>
              <a:rPr lang="en-US" smtClean="0">
                <a:latin typeface="Arial Unicode MS" pitchFamily="34" charset="-128"/>
              </a:rPr>
              <a:t>It is my pleasure to present an update on the Future Vision Plan of The Rotary Foundation.  The Trustees have taken significant steps in reviewing the current programs and operations of our Foundation and envisioning its potential in our second century of service.  We will be celebrating our 100th anniversary of the Foundation in the next decade, and we continually strive to improve our Foundation—making it stronger, more prominent, and more accessible. </a:t>
            </a:r>
          </a:p>
          <a:p>
            <a:pPr eaLnBrk="1" hangingPunct="1"/>
            <a:endParaRPr lang="en-US" smtClean="0">
              <a:latin typeface="Arial Unicode MS" pitchFamily="34" charset="-128"/>
            </a:endParaRPr>
          </a:p>
          <a:p>
            <a:pPr eaLnBrk="1" hangingPunct="1"/>
            <a:r>
              <a:rPr lang="en-US" smtClean="0">
                <a:latin typeface="Arial Unicode MS" pitchFamily="34" charset="-128"/>
              </a:rPr>
              <a:t>The new grant structure of the new Future Vision Plan attempts to optimize contributions to our Foundation so that clubs and districts can maximize the use of funds for greater impact, greater flexibility, and greater sustainability in their work.  The Foundation has listened to Rotarians’ concerns and formulated this strategy based on this feedback. The new grant structure attempts to optimize contributions to our Foundation so that clubs and districts can maximize the use of funds for greater impact, flexibility, and sustainability in their work.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Header Placeholder 3"/>
          <p:cNvSpPr>
            <a:spLocks noGrp="1"/>
          </p:cNvSpPr>
          <p:nvPr>
            <p:ph type="hdr" sz="quarter"/>
          </p:nvPr>
        </p:nvSpPr>
        <p:spPr>
          <a:noFill/>
        </p:spPr>
        <p:txBody>
          <a:bodyPr/>
          <a:lstStyle/>
          <a:p>
            <a:r>
              <a:rPr lang="en-US" smtClean="0"/>
              <a:t>Future Vision Plan Update, Nov 2008</a:t>
            </a:r>
          </a:p>
        </p:txBody>
      </p:sp>
      <p:sp>
        <p:nvSpPr>
          <p:cNvPr id="71685" name="Slide Number Placeholder 4"/>
          <p:cNvSpPr>
            <a:spLocks noGrp="1"/>
          </p:cNvSpPr>
          <p:nvPr>
            <p:ph type="sldNum" sz="quarter" idx="5"/>
          </p:nvPr>
        </p:nvSpPr>
        <p:spPr>
          <a:noFill/>
        </p:spPr>
        <p:txBody>
          <a:bodyPr/>
          <a:lstStyle/>
          <a:p>
            <a:fld id="{16EBD9E2-AA43-4D44-9681-D9719F67649E}" type="slidenum">
              <a:rPr lang="en-US" smtClean="0"/>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71684" name="Header Placeholder 3"/>
          <p:cNvSpPr>
            <a:spLocks noGrp="1"/>
          </p:cNvSpPr>
          <p:nvPr>
            <p:ph type="hdr" sz="quarter"/>
          </p:nvPr>
        </p:nvSpPr>
        <p:spPr>
          <a:noFill/>
        </p:spPr>
        <p:txBody>
          <a:bodyPr/>
          <a:lstStyle/>
          <a:p>
            <a:r>
              <a:rPr lang="en-US" smtClean="0"/>
              <a:t>Future Vision Plan Update, Nov 2008</a:t>
            </a:r>
          </a:p>
        </p:txBody>
      </p:sp>
      <p:sp>
        <p:nvSpPr>
          <p:cNvPr id="71685" name="Slide Number Placeholder 4"/>
          <p:cNvSpPr>
            <a:spLocks noGrp="1"/>
          </p:cNvSpPr>
          <p:nvPr>
            <p:ph type="sldNum" sz="quarter" idx="5"/>
          </p:nvPr>
        </p:nvSpPr>
        <p:spPr>
          <a:noFill/>
        </p:spPr>
        <p:txBody>
          <a:bodyPr/>
          <a:lstStyle/>
          <a:p>
            <a:fld id="{16EBD9E2-AA43-4D44-9681-D9719F67649E}" type="slidenum">
              <a:rPr lang="en-US" smtClean="0"/>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65</a:t>
            </a:fld>
            <a:endParaRPr lang="en-US"/>
          </a:p>
        </p:txBody>
      </p:sp>
    </p:spTree>
    <p:extLst>
      <p:ext uri="{BB962C8B-B14F-4D97-AF65-F5344CB8AC3E}">
        <p14:creationId xmlns:p14="http://schemas.microsoft.com/office/powerpoint/2010/main" val="29693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p:spPr>
        <p:txBody>
          <a:bodyPr/>
          <a:lstStyle/>
          <a:p>
            <a:r>
              <a:rPr lang="en-US" smtClean="0"/>
              <a:t>Future Vision Plan Update, Nov 2008</a:t>
            </a:r>
          </a:p>
        </p:txBody>
      </p:sp>
      <p:sp>
        <p:nvSpPr>
          <p:cNvPr id="15363" name="Rectangle 7"/>
          <p:cNvSpPr>
            <a:spLocks noGrp="1" noChangeArrowheads="1"/>
          </p:cNvSpPr>
          <p:nvPr>
            <p:ph type="sldNum" sz="quarter" idx="5"/>
          </p:nvPr>
        </p:nvSpPr>
        <p:spPr>
          <a:noFill/>
        </p:spPr>
        <p:txBody>
          <a:bodyPr/>
          <a:lstStyle/>
          <a:p>
            <a:fld id="{306B77CC-B2F2-4AC1-9354-8F81CA3FEA7F}" type="slidenum">
              <a:rPr lang="en-US" smtClean="0"/>
              <a:pPr/>
              <a:t>7</a:t>
            </a:fld>
            <a:endParaRPr lang="en-US" smtClean="0"/>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xfrm>
            <a:off x="219076" y="4387767"/>
            <a:ext cx="6499225" cy="4155919"/>
          </a:xfrm>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8</a:t>
            </a:fld>
            <a:endParaRPr lang="en-US"/>
          </a:p>
        </p:txBody>
      </p:sp>
    </p:spTree>
    <p:extLst>
      <p:ext uri="{BB962C8B-B14F-4D97-AF65-F5344CB8AC3E}">
        <p14:creationId xmlns:p14="http://schemas.microsoft.com/office/powerpoint/2010/main" val="267767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Future Vision Plan Update, Nov 2008</a:t>
            </a:r>
            <a:endParaRPr lang="en-US"/>
          </a:p>
        </p:txBody>
      </p:sp>
      <p:sp>
        <p:nvSpPr>
          <p:cNvPr id="5" name="Slide Number Placeholder 4"/>
          <p:cNvSpPr>
            <a:spLocks noGrp="1"/>
          </p:cNvSpPr>
          <p:nvPr>
            <p:ph type="sldNum" sz="quarter" idx="11"/>
          </p:nvPr>
        </p:nvSpPr>
        <p:spPr/>
        <p:txBody>
          <a:bodyPr/>
          <a:lstStyle/>
          <a:p>
            <a:pPr>
              <a:defRPr/>
            </a:pPr>
            <a:fld id="{9C6B88BA-CBB3-42DE-8058-A5375749E18B}" type="slidenum">
              <a:rPr lang="en-US" smtClean="0"/>
              <a:pPr>
                <a:defRPr/>
              </a:pPr>
              <a:t>9</a:t>
            </a:fld>
            <a:endParaRPr lang="en-US"/>
          </a:p>
        </p:txBody>
      </p:sp>
    </p:spTree>
    <p:extLst>
      <p:ext uri="{BB962C8B-B14F-4D97-AF65-F5344CB8AC3E}">
        <p14:creationId xmlns:p14="http://schemas.microsoft.com/office/powerpoint/2010/main" val="21279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2"/>
          <p:cNvSpPr>
            <a:spLocks noGrp="1" noChangeArrowheads="1"/>
          </p:cNvSpPr>
          <p:nvPr>
            <p:ph type="ftr" sz="quarter" idx="10"/>
          </p:nvPr>
        </p:nvSpPr>
        <p:spPr>
          <a:ln/>
        </p:spPr>
        <p:txBody>
          <a:bodyPr/>
          <a:lstStyle>
            <a:lvl1pPr>
              <a:defRPr/>
            </a:lvl1pPr>
          </a:lstStyle>
          <a:p>
            <a:pPr>
              <a:defRPr/>
            </a:pPr>
            <a:r>
              <a:rPr lang="en-US"/>
              <a:t>Global Grants</a:t>
            </a:r>
          </a:p>
        </p:txBody>
      </p:sp>
      <p:sp>
        <p:nvSpPr>
          <p:cNvPr id="5" name="Rectangle 53"/>
          <p:cNvSpPr>
            <a:spLocks noGrp="1" noChangeArrowheads="1"/>
          </p:cNvSpPr>
          <p:nvPr>
            <p:ph type="sldNum" sz="quarter" idx="11"/>
          </p:nvPr>
        </p:nvSpPr>
        <p:spPr>
          <a:ln/>
        </p:spPr>
        <p:txBody>
          <a:bodyPr/>
          <a:lstStyle>
            <a:lvl1pPr>
              <a:defRPr/>
            </a:lvl1pPr>
          </a:lstStyle>
          <a:p>
            <a:pPr>
              <a:defRPr/>
            </a:pPr>
            <a:r>
              <a:rPr lang="en-US"/>
              <a:t>Slide </a:t>
            </a:r>
            <a:fld id="{2C7E066F-44A2-4A57-8561-729BAB25C1A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2"/>
          <p:cNvSpPr>
            <a:spLocks noGrp="1" noChangeArrowheads="1"/>
          </p:cNvSpPr>
          <p:nvPr>
            <p:ph type="ftr" sz="quarter" idx="10"/>
          </p:nvPr>
        </p:nvSpPr>
        <p:spPr>
          <a:ln/>
        </p:spPr>
        <p:txBody>
          <a:bodyPr/>
          <a:lstStyle>
            <a:lvl1pPr>
              <a:defRPr/>
            </a:lvl1pPr>
          </a:lstStyle>
          <a:p>
            <a:pPr>
              <a:defRPr/>
            </a:pPr>
            <a:r>
              <a:rPr lang="en-US" dirty="0" smtClean="0"/>
              <a:t>Overview</a:t>
            </a:r>
            <a:endParaRPr lang="en-US" dirty="0"/>
          </a:p>
        </p:txBody>
      </p:sp>
      <p:sp>
        <p:nvSpPr>
          <p:cNvPr id="5" name="Rectangle 53"/>
          <p:cNvSpPr>
            <a:spLocks noGrp="1" noChangeArrowheads="1"/>
          </p:cNvSpPr>
          <p:nvPr>
            <p:ph type="sldNum" sz="quarter" idx="11"/>
          </p:nvPr>
        </p:nvSpPr>
        <p:spPr>
          <a:ln/>
        </p:spPr>
        <p:txBody>
          <a:bodyPr/>
          <a:lstStyle>
            <a:lvl1pPr>
              <a:defRPr/>
            </a:lvl1pPr>
          </a:lstStyle>
          <a:p>
            <a:pPr>
              <a:defRPr/>
            </a:pPr>
            <a:r>
              <a:rPr lang="en-US"/>
              <a:t>Slide </a:t>
            </a:r>
            <a:fld id="{EE517821-56DF-4559-9C21-81E73125EC3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2"/>
          <p:cNvSpPr>
            <a:spLocks noGrp="1" noChangeArrowheads="1"/>
          </p:cNvSpPr>
          <p:nvPr>
            <p:ph type="ftr" sz="quarter" idx="10"/>
          </p:nvPr>
        </p:nvSpPr>
        <p:spPr>
          <a:ln/>
        </p:spPr>
        <p:txBody>
          <a:bodyPr/>
          <a:lstStyle>
            <a:lvl1pPr>
              <a:defRPr/>
            </a:lvl1pPr>
          </a:lstStyle>
          <a:p>
            <a:pPr>
              <a:defRPr/>
            </a:pPr>
            <a:r>
              <a:rPr lang="en-US" dirty="0" smtClean="0"/>
              <a:t>Overview</a:t>
            </a:r>
            <a:endParaRPr lang="en-US" dirty="0"/>
          </a:p>
        </p:txBody>
      </p:sp>
      <p:sp>
        <p:nvSpPr>
          <p:cNvPr id="5" name="Rectangle 53"/>
          <p:cNvSpPr>
            <a:spLocks noGrp="1" noChangeArrowheads="1"/>
          </p:cNvSpPr>
          <p:nvPr>
            <p:ph type="sldNum" sz="quarter" idx="11"/>
          </p:nvPr>
        </p:nvSpPr>
        <p:spPr>
          <a:ln/>
        </p:spPr>
        <p:txBody>
          <a:bodyPr/>
          <a:lstStyle>
            <a:lvl1pPr>
              <a:defRPr/>
            </a:lvl1pPr>
          </a:lstStyle>
          <a:p>
            <a:pPr>
              <a:defRPr/>
            </a:pPr>
            <a:r>
              <a:rPr lang="en-US"/>
              <a:t>Slide </a:t>
            </a:r>
            <a:fld id="{EFCCAC71-C9E4-4E6F-9D59-13ECB262896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229600" cy="609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2"/>
          <p:cNvSpPr>
            <a:spLocks noGrp="1" noChangeArrowheads="1"/>
          </p:cNvSpPr>
          <p:nvPr>
            <p:ph type="ftr" sz="quarter" idx="10"/>
          </p:nvPr>
        </p:nvSpPr>
        <p:spPr>
          <a:ln/>
        </p:spPr>
        <p:txBody>
          <a:bodyPr/>
          <a:lstStyle>
            <a:lvl1pPr>
              <a:defRPr/>
            </a:lvl1pPr>
          </a:lstStyle>
          <a:p>
            <a:pPr>
              <a:defRPr/>
            </a:pPr>
            <a:r>
              <a:rPr lang="en-US" dirty="0" smtClean="0"/>
              <a:t>Overview</a:t>
            </a:r>
            <a:endParaRPr lang="en-US" dirty="0"/>
          </a:p>
        </p:txBody>
      </p:sp>
      <p:sp>
        <p:nvSpPr>
          <p:cNvPr id="4" name="Rectangle 53"/>
          <p:cNvSpPr>
            <a:spLocks noGrp="1" noChangeArrowheads="1"/>
          </p:cNvSpPr>
          <p:nvPr>
            <p:ph type="sldNum" sz="quarter" idx="11"/>
          </p:nvPr>
        </p:nvSpPr>
        <p:spPr>
          <a:ln/>
        </p:spPr>
        <p:txBody>
          <a:bodyPr/>
          <a:lstStyle>
            <a:lvl1pPr>
              <a:defRPr/>
            </a:lvl1pPr>
          </a:lstStyle>
          <a:p>
            <a:pPr>
              <a:defRPr/>
            </a:pPr>
            <a:r>
              <a:rPr lang="en-US"/>
              <a:t>Slide </a:t>
            </a:r>
            <a:fld id="{8F63B6C4-9B3D-492C-89B2-00D98EAACD2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2"/>
          <p:cNvSpPr>
            <a:spLocks noGrp="1" noChangeArrowheads="1"/>
          </p:cNvSpPr>
          <p:nvPr>
            <p:ph type="ftr" sz="quarter" idx="10"/>
          </p:nvPr>
        </p:nvSpPr>
        <p:spPr>
          <a:ln/>
        </p:spPr>
        <p:txBody>
          <a:bodyPr/>
          <a:lstStyle>
            <a:lvl1pPr>
              <a:defRPr/>
            </a:lvl1pPr>
          </a:lstStyle>
          <a:p>
            <a:pPr>
              <a:defRPr/>
            </a:pPr>
            <a:r>
              <a:rPr lang="en-US"/>
              <a:t>Global Grants</a:t>
            </a:r>
          </a:p>
        </p:txBody>
      </p:sp>
      <p:sp>
        <p:nvSpPr>
          <p:cNvPr id="5" name="Rectangle 53"/>
          <p:cNvSpPr>
            <a:spLocks noGrp="1" noChangeArrowheads="1"/>
          </p:cNvSpPr>
          <p:nvPr>
            <p:ph type="sldNum" sz="quarter" idx="11"/>
          </p:nvPr>
        </p:nvSpPr>
        <p:spPr>
          <a:ln/>
        </p:spPr>
        <p:txBody>
          <a:bodyPr/>
          <a:lstStyle>
            <a:lvl1pPr>
              <a:defRPr/>
            </a:lvl1pPr>
          </a:lstStyle>
          <a:p>
            <a:pPr>
              <a:defRPr/>
            </a:pPr>
            <a:r>
              <a:rPr lang="en-US"/>
              <a:t>Slide </a:t>
            </a:r>
            <a:fld id="{3C5490F5-D5B7-48BD-AC35-9CBCEAF74D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2"/>
          <p:cNvSpPr>
            <a:spLocks noGrp="1" noChangeArrowheads="1"/>
          </p:cNvSpPr>
          <p:nvPr>
            <p:ph type="ftr" sz="quarter" idx="10"/>
          </p:nvPr>
        </p:nvSpPr>
        <p:spPr>
          <a:ln/>
        </p:spPr>
        <p:txBody>
          <a:bodyPr/>
          <a:lstStyle>
            <a:lvl1pPr>
              <a:defRPr/>
            </a:lvl1pPr>
          </a:lstStyle>
          <a:p>
            <a:pPr>
              <a:defRPr/>
            </a:pPr>
            <a:r>
              <a:rPr lang="en-US"/>
              <a:t>Global Grants</a:t>
            </a:r>
          </a:p>
        </p:txBody>
      </p:sp>
      <p:sp>
        <p:nvSpPr>
          <p:cNvPr id="5" name="Rectangle 53"/>
          <p:cNvSpPr>
            <a:spLocks noGrp="1" noChangeArrowheads="1"/>
          </p:cNvSpPr>
          <p:nvPr>
            <p:ph type="sldNum" sz="quarter" idx="11"/>
          </p:nvPr>
        </p:nvSpPr>
        <p:spPr>
          <a:ln/>
        </p:spPr>
        <p:txBody>
          <a:bodyPr/>
          <a:lstStyle>
            <a:lvl1pPr>
              <a:defRPr/>
            </a:lvl1pPr>
          </a:lstStyle>
          <a:p>
            <a:pPr>
              <a:defRPr/>
            </a:pPr>
            <a:r>
              <a:rPr lang="en-US"/>
              <a:t>Slide </a:t>
            </a:r>
            <a:fld id="{96CA3673-1674-4663-9D27-AF7D0A098C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2"/>
          <p:cNvSpPr>
            <a:spLocks noGrp="1" noChangeArrowheads="1"/>
          </p:cNvSpPr>
          <p:nvPr>
            <p:ph type="ftr" sz="quarter" idx="10"/>
          </p:nvPr>
        </p:nvSpPr>
        <p:spPr>
          <a:ln/>
        </p:spPr>
        <p:txBody>
          <a:bodyPr/>
          <a:lstStyle>
            <a:lvl1pPr>
              <a:defRPr/>
            </a:lvl1pPr>
          </a:lstStyle>
          <a:p>
            <a:pPr>
              <a:defRPr/>
            </a:pPr>
            <a:r>
              <a:rPr lang="en-US"/>
              <a:t>Global Grants</a:t>
            </a:r>
          </a:p>
        </p:txBody>
      </p:sp>
      <p:sp>
        <p:nvSpPr>
          <p:cNvPr id="6" name="Rectangle 53"/>
          <p:cNvSpPr>
            <a:spLocks noGrp="1" noChangeArrowheads="1"/>
          </p:cNvSpPr>
          <p:nvPr>
            <p:ph type="sldNum" sz="quarter" idx="11"/>
          </p:nvPr>
        </p:nvSpPr>
        <p:spPr>
          <a:ln/>
        </p:spPr>
        <p:txBody>
          <a:bodyPr/>
          <a:lstStyle>
            <a:lvl1pPr>
              <a:defRPr/>
            </a:lvl1pPr>
          </a:lstStyle>
          <a:p>
            <a:pPr>
              <a:defRPr/>
            </a:pPr>
            <a:r>
              <a:rPr lang="en-US"/>
              <a:t>Slide </a:t>
            </a:r>
            <a:fld id="{536291F2-F2F5-4BD4-B3B8-3E0694B82A4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2"/>
          <p:cNvSpPr>
            <a:spLocks noGrp="1" noChangeArrowheads="1"/>
          </p:cNvSpPr>
          <p:nvPr>
            <p:ph type="ftr" sz="quarter" idx="10"/>
          </p:nvPr>
        </p:nvSpPr>
        <p:spPr>
          <a:ln/>
        </p:spPr>
        <p:txBody>
          <a:bodyPr/>
          <a:lstStyle>
            <a:lvl1pPr>
              <a:defRPr/>
            </a:lvl1pPr>
          </a:lstStyle>
          <a:p>
            <a:pPr>
              <a:defRPr/>
            </a:pPr>
            <a:r>
              <a:rPr lang="en-US" dirty="0" smtClean="0"/>
              <a:t>Overview</a:t>
            </a:r>
            <a:endParaRPr lang="en-US" dirty="0"/>
          </a:p>
        </p:txBody>
      </p:sp>
      <p:sp>
        <p:nvSpPr>
          <p:cNvPr id="8" name="Rectangle 53"/>
          <p:cNvSpPr>
            <a:spLocks noGrp="1" noChangeArrowheads="1"/>
          </p:cNvSpPr>
          <p:nvPr>
            <p:ph type="sldNum" sz="quarter" idx="11"/>
          </p:nvPr>
        </p:nvSpPr>
        <p:spPr>
          <a:ln/>
        </p:spPr>
        <p:txBody>
          <a:bodyPr/>
          <a:lstStyle>
            <a:lvl1pPr>
              <a:defRPr/>
            </a:lvl1pPr>
          </a:lstStyle>
          <a:p>
            <a:pPr>
              <a:defRPr/>
            </a:pPr>
            <a:r>
              <a:rPr lang="en-US"/>
              <a:t>Slide </a:t>
            </a:r>
            <a:fld id="{21EF5EB5-002B-40EC-BAD7-983C2FBF4A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2"/>
          <p:cNvSpPr>
            <a:spLocks noGrp="1" noChangeArrowheads="1"/>
          </p:cNvSpPr>
          <p:nvPr>
            <p:ph type="ftr" sz="quarter" idx="10"/>
          </p:nvPr>
        </p:nvSpPr>
        <p:spPr>
          <a:ln/>
        </p:spPr>
        <p:txBody>
          <a:bodyPr/>
          <a:lstStyle>
            <a:lvl1pPr>
              <a:defRPr/>
            </a:lvl1pPr>
          </a:lstStyle>
          <a:p>
            <a:pPr>
              <a:defRPr/>
            </a:pPr>
            <a:r>
              <a:rPr lang="en-US" dirty="0" smtClean="0"/>
              <a:t>Overview</a:t>
            </a:r>
            <a:endParaRPr lang="en-US" dirty="0"/>
          </a:p>
        </p:txBody>
      </p:sp>
      <p:sp>
        <p:nvSpPr>
          <p:cNvPr id="4" name="Rectangle 53"/>
          <p:cNvSpPr>
            <a:spLocks noGrp="1" noChangeArrowheads="1"/>
          </p:cNvSpPr>
          <p:nvPr>
            <p:ph type="sldNum" sz="quarter" idx="11"/>
          </p:nvPr>
        </p:nvSpPr>
        <p:spPr>
          <a:ln/>
        </p:spPr>
        <p:txBody>
          <a:bodyPr/>
          <a:lstStyle>
            <a:lvl1pPr>
              <a:defRPr/>
            </a:lvl1pPr>
          </a:lstStyle>
          <a:p>
            <a:pPr>
              <a:defRPr/>
            </a:pPr>
            <a:r>
              <a:rPr lang="en-US"/>
              <a:t>Slide </a:t>
            </a:r>
            <a:fld id="{C51528A3-1B78-4D74-A02F-62D4DC4521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2"/>
          <p:cNvSpPr>
            <a:spLocks noGrp="1" noChangeArrowheads="1"/>
          </p:cNvSpPr>
          <p:nvPr>
            <p:ph type="ftr" sz="quarter" idx="10"/>
          </p:nvPr>
        </p:nvSpPr>
        <p:spPr>
          <a:ln/>
        </p:spPr>
        <p:txBody>
          <a:bodyPr/>
          <a:lstStyle>
            <a:lvl1pPr>
              <a:defRPr/>
            </a:lvl1pPr>
          </a:lstStyle>
          <a:p>
            <a:pPr>
              <a:defRPr/>
            </a:pPr>
            <a:r>
              <a:rPr lang="en-US" dirty="0" smtClean="0"/>
              <a:t>Overview</a:t>
            </a:r>
            <a:endParaRPr lang="en-US" dirty="0"/>
          </a:p>
        </p:txBody>
      </p:sp>
      <p:sp>
        <p:nvSpPr>
          <p:cNvPr id="3" name="Rectangle 53"/>
          <p:cNvSpPr>
            <a:spLocks noGrp="1" noChangeArrowheads="1"/>
          </p:cNvSpPr>
          <p:nvPr>
            <p:ph type="sldNum" sz="quarter" idx="11"/>
          </p:nvPr>
        </p:nvSpPr>
        <p:spPr>
          <a:ln/>
        </p:spPr>
        <p:txBody>
          <a:bodyPr/>
          <a:lstStyle>
            <a:lvl1pPr>
              <a:defRPr/>
            </a:lvl1pPr>
          </a:lstStyle>
          <a:p>
            <a:pPr>
              <a:defRPr/>
            </a:pPr>
            <a:r>
              <a:rPr lang="en-US"/>
              <a:t>Slide </a:t>
            </a:r>
            <a:fld id="{F96947B7-9C4C-4CCD-834C-F5F932A7ED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2"/>
          <p:cNvSpPr>
            <a:spLocks noGrp="1" noChangeArrowheads="1"/>
          </p:cNvSpPr>
          <p:nvPr>
            <p:ph type="ftr" sz="quarter" idx="10"/>
          </p:nvPr>
        </p:nvSpPr>
        <p:spPr>
          <a:ln/>
        </p:spPr>
        <p:txBody>
          <a:bodyPr/>
          <a:lstStyle>
            <a:lvl1pPr>
              <a:defRPr/>
            </a:lvl1pPr>
          </a:lstStyle>
          <a:p>
            <a:pPr>
              <a:defRPr/>
            </a:pPr>
            <a:r>
              <a:rPr lang="en-US" dirty="0" smtClean="0"/>
              <a:t>Overview</a:t>
            </a:r>
            <a:endParaRPr lang="en-US" dirty="0"/>
          </a:p>
        </p:txBody>
      </p:sp>
      <p:sp>
        <p:nvSpPr>
          <p:cNvPr id="6" name="Rectangle 53"/>
          <p:cNvSpPr>
            <a:spLocks noGrp="1" noChangeArrowheads="1"/>
          </p:cNvSpPr>
          <p:nvPr>
            <p:ph type="sldNum" sz="quarter" idx="11"/>
          </p:nvPr>
        </p:nvSpPr>
        <p:spPr>
          <a:ln/>
        </p:spPr>
        <p:txBody>
          <a:bodyPr/>
          <a:lstStyle>
            <a:lvl1pPr>
              <a:defRPr/>
            </a:lvl1pPr>
          </a:lstStyle>
          <a:p>
            <a:pPr>
              <a:defRPr/>
            </a:pPr>
            <a:r>
              <a:rPr lang="en-US"/>
              <a:t>Slide </a:t>
            </a:r>
            <a:fld id="{0E63E26F-DAD3-4227-AC4B-A524E43EE4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2"/>
          <p:cNvSpPr>
            <a:spLocks noGrp="1" noChangeArrowheads="1"/>
          </p:cNvSpPr>
          <p:nvPr>
            <p:ph type="ftr" sz="quarter" idx="10"/>
          </p:nvPr>
        </p:nvSpPr>
        <p:spPr>
          <a:ln/>
        </p:spPr>
        <p:txBody>
          <a:bodyPr/>
          <a:lstStyle>
            <a:lvl1pPr>
              <a:defRPr/>
            </a:lvl1pPr>
          </a:lstStyle>
          <a:p>
            <a:pPr>
              <a:defRPr/>
            </a:pPr>
            <a:r>
              <a:rPr lang="en-US" dirty="0" smtClean="0"/>
              <a:t>Overview</a:t>
            </a:r>
            <a:endParaRPr lang="en-US" dirty="0"/>
          </a:p>
        </p:txBody>
      </p:sp>
      <p:sp>
        <p:nvSpPr>
          <p:cNvPr id="6" name="Rectangle 53"/>
          <p:cNvSpPr>
            <a:spLocks noGrp="1" noChangeArrowheads="1"/>
          </p:cNvSpPr>
          <p:nvPr>
            <p:ph type="sldNum" sz="quarter" idx="11"/>
          </p:nvPr>
        </p:nvSpPr>
        <p:spPr>
          <a:ln/>
        </p:spPr>
        <p:txBody>
          <a:bodyPr/>
          <a:lstStyle>
            <a:lvl1pPr>
              <a:defRPr/>
            </a:lvl1pPr>
          </a:lstStyle>
          <a:p>
            <a:pPr>
              <a:defRPr/>
            </a:pPr>
            <a:r>
              <a:rPr lang="en-US"/>
              <a:t>Slide </a:t>
            </a:r>
            <a:fld id="{7BFA796E-CB83-4B80-ABFC-8B7A87CD06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50" name="Line 6"/>
          <p:cNvSpPr>
            <a:spLocks noChangeShapeType="1"/>
          </p:cNvSpPr>
          <p:nvPr/>
        </p:nvSpPr>
        <p:spPr bwMode="auto">
          <a:xfrm>
            <a:off x="0" y="6858000"/>
            <a:ext cx="9144000" cy="0"/>
          </a:xfrm>
          <a:prstGeom prst="line">
            <a:avLst/>
          </a:prstGeom>
          <a:noFill/>
          <a:ln w="25400">
            <a:solidFill>
              <a:schemeClr val="tx1"/>
            </a:solidFill>
            <a:round/>
            <a:headEnd/>
            <a:tailEnd/>
          </a:ln>
          <a:effectLst/>
        </p:spPr>
        <p:txBody>
          <a:bodyPr/>
          <a:lstStyle/>
          <a:p>
            <a:pPr algn="ctr">
              <a:defRPr/>
            </a:pPr>
            <a:endParaRPr lang="en-US"/>
          </a:p>
        </p:txBody>
      </p:sp>
      <p:sp>
        <p:nvSpPr>
          <p:cNvPr id="185378" name="Text Box 34"/>
          <p:cNvSpPr txBox="1">
            <a:spLocks noChangeArrowheads="1"/>
          </p:cNvSpPr>
          <p:nvPr/>
        </p:nvSpPr>
        <p:spPr bwMode="auto">
          <a:xfrm>
            <a:off x="-762000" y="6743700"/>
            <a:ext cx="533400" cy="228600"/>
          </a:xfrm>
          <a:prstGeom prst="rect">
            <a:avLst/>
          </a:prstGeom>
          <a:noFill/>
          <a:ln w="28575" algn="ctr">
            <a:noFill/>
            <a:miter lim="800000"/>
            <a:headEnd/>
            <a:tailEnd/>
          </a:ln>
          <a:effectLst/>
        </p:spPr>
        <p:txBody>
          <a:bodyPr>
            <a:spAutoFit/>
          </a:bodyPr>
          <a:lstStyle/>
          <a:p>
            <a:pPr algn="ctr">
              <a:spcBef>
                <a:spcPct val="50000"/>
              </a:spcBef>
              <a:defRPr/>
            </a:pPr>
            <a:fld id="{027C0CB0-1A0C-4349-A2F2-4CA5FD8B4D85}" type="slidenum">
              <a:rPr lang="en-US" sz="900">
                <a:latin typeface="Times New Roman" pitchFamily="18" charset="0"/>
              </a:rPr>
              <a:pPr algn="ctr">
                <a:spcBef>
                  <a:spcPct val="50000"/>
                </a:spcBef>
                <a:defRPr/>
              </a:pPr>
              <a:t>‹#›</a:t>
            </a:fld>
            <a:endParaRPr lang="en-US" sz="900">
              <a:latin typeface="Times New Roman" pitchFamily="18" charset="0"/>
            </a:endParaRPr>
          </a:p>
        </p:txBody>
      </p:sp>
      <p:pic>
        <p:nvPicPr>
          <p:cNvPr id="1028" name="Picture 49" descr="PPT_back2_light"/>
          <p:cNvPicPr>
            <a:picLocks noChangeAspect="1" noChangeArrowheads="1"/>
          </p:cNvPicPr>
          <p:nvPr/>
        </p:nvPicPr>
        <p:blipFill>
          <a:blip r:embed="rId14" cstate="print"/>
          <a:srcRect/>
          <a:stretch>
            <a:fillRect/>
          </a:stretch>
        </p:blipFill>
        <p:spPr bwMode="auto">
          <a:xfrm>
            <a:off x="0" y="0"/>
            <a:ext cx="9145588" cy="6859588"/>
          </a:xfrm>
          <a:prstGeom prst="rect">
            <a:avLst/>
          </a:prstGeom>
          <a:noFill/>
          <a:ln w="9525">
            <a:noFill/>
            <a:miter lim="800000"/>
            <a:headEnd/>
            <a:tailEnd/>
          </a:ln>
        </p:spPr>
      </p:pic>
      <p:sp>
        <p:nvSpPr>
          <p:cNvPr id="1029" name="Rectangle 50"/>
          <p:cNvSpPr>
            <a:spLocks noGrp="1" noChangeArrowheads="1"/>
          </p:cNvSpPr>
          <p:nvPr>
            <p:ph type="body" idx="1"/>
          </p:nvPr>
        </p:nvSpPr>
        <p:spPr bwMode="auto">
          <a:xfrm>
            <a:off x="457200" y="1066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51"/>
          <p:cNvSpPr>
            <a:spLocks noGrp="1" noChangeArrowheads="1"/>
          </p:cNvSpPr>
          <p:nvPr>
            <p:ph type="title"/>
          </p:nvPr>
        </p:nvSpPr>
        <p:spPr bwMode="auto">
          <a:xfrm>
            <a:off x="457200" y="0"/>
            <a:ext cx="7543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5396" name="Rectangle 52"/>
          <p:cNvSpPr>
            <a:spLocks noGrp="1" noChangeArrowheads="1"/>
          </p:cNvSpPr>
          <p:nvPr>
            <p:ph type="ftr" sz="quarter" idx="3"/>
          </p:nvPr>
        </p:nvSpPr>
        <p:spPr bwMode="auto">
          <a:xfrm>
            <a:off x="228600" y="6400800"/>
            <a:ext cx="25908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a:lvl1pPr>
          </a:lstStyle>
          <a:p>
            <a:pPr>
              <a:defRPr/>
            </a:pPr>
            <a:r>
              <a:rPr lang="en-US"/>
              <a:t>Global Grants</a:t>
            </a:r>
          </a:p>
        </p:txBody>
      </p:sp>
      <p:sp>
        <p:nvSpPr>
          <p:cNvPr id="185397" name="Rectangle 53"/>
          <p:cNvSpPr>
            <a:spLocks noGrp="1" noChangeArrowheads="1"/>
          </p:cNvSpPr>
          <p:nvPr>
            <p:ph type="sldNum" sz="quarter" idx="4"/>
          </p:nvPr>
        </p:nvSpPr>
        <p:spPr bwMode="auto">
          <a:xfrm>
            <a:off x="3200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lvl1pPr>
          </a:lstStyle>
          <a:p>
            <a:pPr>
              <a:defRPr/>
            </a:pPr>
            <a:r>
              <a:rPr lang="en-US"/>
              <a:t>Slide </a:t>
            </a:r>
            <a:fld id="{0339FE7C-0948-4A77-88AD-A2A10052E0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l" rtl="0" eaLnBrk="0" fontAlgn="base" hangingPunct="0">
        <a:spcBef>
          <a:spcPct val="0"/>
        </a:spcBef>
        <a:spcAft>
          <a:spcPct val="0"/>
        </a:spcAft>
        <a:defRPr sz="3400">
          <a:solidFill>
            <a:schemeClr val="bg1"/>
          </a:solidFill>
          <a:latin typeface="+mj-lt"/>
          <a:ea typeface="+mj-ea"/>
          <a:cs typeface="+mj-cs"/>
        </a:defRPr>
      </a:lvl1pPr>
      <a:lvl2pPr algn="l" rtl="0" eaLnBrk="0" fontAlgn="base" hangingPunct="0">
        <a:spcBef>
          <a:spcPct val="0"/>
        </a:spcBef>
        <a:spcAft>
          <a:spcPct val="0"/>
        </a:spcAft>
        <a:defRPr sz="3400">
          <a:solidFill>
            <a:schemeClr val="bg1"/>
          </a:solidFill>
          <a:latin typeface="Arial" charset="0"/>
          <a:cs typeface="Arial" charset="0"/>
        </a:defRPr>
      </a:lvl2pPr>
      <a:lvl3pPr algn="l" rtl="0" eaLnBrk="0" fontAlgn="base" hangingPunct="0">
        <a:spcBef>
          <a:spcPct val="0"/>
        </a:spcBef>
        <a:spcAft>
          <a:spcPct val="0"/>
        </a:spcAft>
        <a:defRPr sz="3400">
          <a:solidFill>
            <a:schemeClr val="bg1"/>
          </a:solidFill>
          <a:latin typeface="Arial" charset="0"/>
          <a:cs typeface="Arial" charset="0"/>
        </a:defRPr>
      </a:lvl3pPr>
      <a:lvl4pPr algn="l" rtl="0" eaLnBrk="0" fontAlgn="base" hangingPunct="0">
        <a:spcBef>
          <a:spcPct val="0"/>
        </a:spcBef>
        <a:spcAft>
          <a:spcPct val="0"/>
        </a:spcAft>
        <a:defRPr sz="3400">
          <a:solidFill>
            <a:schemeClr val="bg1"/>
          </a:solidFill>
          <a:latin typeface="Arial" charset="0"/>
          <a:cs typeface="Arial" charset="0"/>
        </a:defRPr>
      </a:lvl4pPr>
      <a:lvl5pPr algn="l" rtl="0" eaLnBrk="0" fontAlgn="base" hangingPunct="0">
        <a:spcBef>
          <a:spcPct val="0"/>
        </a:spcBef>
        <a:spcAft>
          <a:spcPct val="0"/>
        </a:spcAft>
        <a:defRPr sz="3400">
          <a:solidFill>
            <a:schemeClr val="bg1"/>
          </a:solidFill>
          <a:latin typeface="Arial" charset="0"/>
          <a:cs typeface="Arial" charset="0"/>
        </a:defRPr>
      </a:lvl5pPr>
      <a:lvl6pPr marL="457200" algn="l" rtl="0" fontAlgn="base">
        <a:spcBef>
          <a:spcPct val="0"/>
        </a:spcBef>
        <a:spcAft>
          <a:spcPct val="0"/>
        </a:spcAft>
        <a:defRPr sz="3400">
          <a:solidFill>
            <a:schemeClr val="bg1"/>
          </a:solidFill>
          <a:latin typeface="Arial" charset="0"/>
          <a:cs typeface="Arial" charset="0"/>
        </a:defRPr>
      </a:lvl6pPr>
      <a:lvl7pPr marL="914400" algn="l" rtl="0" fontAlgn="base">
        <a:spcBef>
          <a:spcPct val="0"/>
        </a:spcBef>
        <a:spcAft>
          <a:spcPct val="0"/>
        </a:spcAft>
        <a:defRPr sz="3400">
          <a:solidFill>
            <a:schemeClr val="bg1"/>
          </a:solidFill>
          <a:latin typeface="Arial" charset="0"/>
          <a:cs typeface="Arial" charset="0"/>
        </a:defRPr>
      </a:lvl7pPr>
      <a:lvl8pPr marL="1371600" algn="l" rtl="0" fontAlgn="base">
        <a:spcBef>
          <a:spcPct val="0"/>
        </a:spcBef>
        <a:spcAft>
          <a:spcPct val="0"/>
        </a:spcAft>
        <a:defRPr sz="3400">
          <a:solidFill>
            <a:schemeClr val="bg1"/>
          </a:solidFill>
          <a:latin typeface="Arial" charset="0"/>
          <a:cs typeface="Arial" charset="0"/>
        </a:defRPr>
      </a:lvl8pPr>
      <a:lvl9pPr marL="1828800" algn="l" rtl="0" fontAlgn="base">
        <a:spcBef>
          <a:spcPct val="0"/>
        </a:spcBef>
        <a:spcAft>
          <a:spcPct val="0"/>
        </a:spcAft>
        <a:defRPr sz="3400">
          <a:solidFill>
            <a:schemeClr val="bg1"/>
          </a:solidFill>
          <a:latin typeface="Arial" charset="0"/>
          <a:cs typeface="Arial" charset="0"/>
        </a:defRPr>
      </a:lvl9pPr>
    </p:titleStyle>
    <p:bodyStyle>
      <a:lvl1pPr marL="342900" indent="-342900" algn="l" rtl="0" eaLnBrk="0" fontAlgn="base" hangingPunct="0">
        <a:spcBef>
          <a:spcPct val="30000"/>
        </a:spcBef>
        <a:spcAft>
          <a:spcPct val="0"/>
        </a:spcAft>
        <a:buChar char="•"/>
        <a:defRPr sz="3400">
          <a:solidFill>
            <a:srgbClr val="2752C0"/>
          </a:solidFill>
          <a:latin typeface="+mn-lt"/>
          <a:ea typeface="+mn-ea"/>
          <a:cs typeface="+mn-cs"/>
        </a:defRPr>
      </a:lvl1pPr>
      <a:lvl2pPr marL="742950" indent="-285750" algn="l" rtl="0" eaLnBrk="0" fontAlgn="base" hangingPunct="0">
        <a:spcBef>
          <a:spcPct val="30000"/>
        </a:spcBef>
        <a:spcAft>
          <a:spcPct val="0"/>
        </a:spcAft>
        <a:buChar char="–"/>
        <a:defRPr sz="3200">
          <a:solidFill>
            <a:srgbClr val="2752C0"/>
          </a:solidFill>
          <a:latin typeface="+mn-lt"/>
          <a:cs typeface="+mn-cs"/>
        </a:defRPr>
      </a:lvl2pPr>
      <a:lvl3pPr marL="1143000" indent="-228600" algn="l" rtl="0" eaLnBrk="0" fontAlgn="base" hangingPunct="0">
        <a:spcBef>
          <a:spcPct val="30000"/>
        </a:spcBef>
        <a:spcAft>
          <a:spcPct val="0"/>
        </a:spcAft>
        <a:buChar char="•"/>
        <a:defRPr sz="2800">
          <a:solidFill>
            <a:srgbClr val="2752C0"/>
          </a:solidFill>
          <a:latin typeface="+mn-lt"/>
          <a:cs typeface="+mn-cs"/>
        </a:defRPr>
      </a:lvl3pPr>
      <a:lvl4pPr marL="1600200" indent="-228600" algn="l" rtl="0" eaLnBrk="0" fontAlgn="base" hangingPunct="0">
        <a:spcBef>
          <a:spcPct val="30000"/>
        </a:spcBef>
        <a:spcAft>
          <a:spcPct val="0"/>
        </a:spcAft>
        <a:buChar char="–"/>
        <a:defRPr sz="2400">
          <a:solidFill>
            <a:srgbClr val="2752C0"/>
          </a:solidFill>
          <a:latin typeface="+mn-lt"/>
          <a:cs typeface="+mn-cs"/>
        </a:defRPr>
      </a:lvl4pPr>
      <a:lvl5pPr marL="2057400" indent="-228600" algn="l" rtl="0" eaLnBrk="0" fontAlgn="base" hangingPunct="0">
        <a:spcBef>
          <a:spcPct val="30000"/>
        </a:spcBef>
        <a:spcAft>
          <a:spcPct val="0"/>
        </a:spcAft>
        <a:buChar char="»"/>
        <a:defRPr sz="2400">
          <a:solidFill>
            <a:srgbClr val="2752C0"/>
          </a:solidFill>
          <a:latin typeface="+mn-lt"/>
          <a:cs typeface="+mn-cs"/>
        </a:defRPr>
      </a:lvl5pPr>
      <a:lvl6pPr marL="2514600" indent="-228600" algn="l" rtl="0" fontAlgn="base">
        <a:spcBef>
          <a:spcPct val="30000"/>
        </a:spcBef>
        <a:spcAft>
          <a:spcPct val="0"/>
        </a:spcAft>
        <a:buChar char="»"/>
        <a:defRPr sz="2400">
          <a:solidFill>
            <a:srgbClr val="2752C0"/>
          </a:solidFill>
          <a:latin typeface="+mn-lt"/>
          <a:cs typeface="+mn-cs"/>
        </a:defRPr>
      </a:lvl6pPr>
      <a:lvl7pPr marL="2971800" indent="-228600" algn="l" rtl="0" fontAlgn="base">
        <a:spcBef>
          <a:spcPct val="30000"/>
        </a:spcBef>
        <a:spcAft>
          <a:spcPct val="0"/>
        </a:spcAft>
        <a:buChar char="»"/>
        <a:defRPr sz="2400">
          <a:solidFill>
            <a:srgbClr val="2752C0"/>
          </a:solidFill>
          <a:latin typeface="+mn-lt"/>
          <a:cs typeface="+mn-cs"/>
        </a:defRPr>
      </a:lvl7pPr>
      <a:lvl8pPr marL="3429000" indent="-228600" algn="l" rtl="0" fontAlgn="base">
        <a:spcBef>
          <a:spcPct val="30000"/>
        </a:spcBef>
        <a:spcAft>
          <a:spcPct val="0"/>
        </a:spcAft>
        <a:buChar char="»"/>
        <a:defRPr sz="2400">
          <a:solidFill>
            <a:srgbClr val="2752C0"/>
          </a:solidFill>
          <a:latin typeface="+mn-lt"/>
          <a:cs typeface="+mn-cs"/>
        </a:defRPr>
      </a:lvl8pPr>
      <a:lvl9pPr marL="3886200" indent="-228600" algn="l" rtl="0" fontAlgn="base">
        <a:spcBef>
          <a:spcPct val="30000"/>
        </a:spcBef>
        <a:spcAft>
          <a:spcPct val="0"/>
        </a:spcAft>
        <a:buChar char="»"/>
        <a:defRPr sz="2400">
          <a:solidFill>
            <a:srgbClr val="2752C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atchinggrants.org/globa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atchinggrants.org/globa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ailto:Roche-tansey@roadrunner.com" TargetMode="External"/><Relationship Id="rId3" Type="http://schemas.openxmlformats.org/officeDocument/2006/relationships/hyperlink" Target="mailto:Dee@kingsroadinc.com" TargetMode="External"/><Relationship Id="rId7" Type="http://schemas.openxmlformats.org/officeDocument/2006/relationships/hyperlink" Target="mailto:shamartr@hotmail.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philippe@lamoise.net" TargetMode="External"/><Relationship Id="rId5" Type="http://schemas.openxmlformats.org/officeDocument/2006/relationships/hyperlink" Target="mailto:david.ballesteros@sdsu.edu" TargetMode="External"/><Relationship Id="rId4" Type="http://schemas.openxmlformats.org/officeDocument/2006/relationships/hyperlink" Target="mailto:bsleucadia@hotmail.co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p>
            <a:r>
              <a:rPr lang="en-US" smtClean="0"/>
              <a:t>Global Grants</a:t>
            </a:r>
          </a:p>
        </p:txBody>
      </p:sp>
      <p:sp>
        <p:nvSpPr>
          <p:cNvPr id="2051" name="Slide Number Placeholder 4"/>
          <p:cNvSpPr>
            <a:spLocks noGrp="1"/>
          </p:cNvSpPr>
          <p:nvPr>
            <p:ph type="sldNum" sz="quarter" idx="11"/>
          </p:nvPr>
        </p:nvSpPr>
        <p:spPr>
          <a:noFill/>
        </p:spPr>
        <p:txBody>
          <a:bodyPr/>
          <a:lstStyle/>
          <a:p>
            <a:r>
              <a:rPr lang="en-US" smtClean="0"/>
              <a:t>Slide </a:t>
            </a:r>
            <a:fld id="{895FF258-41AE-42BF-ADB7-2EC07C5B080A}" type="slidenum">
              <a:rPr lang="en-US" smtClean="0"/>
              <a:pPr/>
              <a:t>1</a:t>
            </a:fld>
            <a:endParaRPr lang="en-US" smtClean="0"/>
          </a:p>
        </p:txBody>
      </p:sp>
      <p:sp>
        <p:nvSpPr>
          <p:cNvPr id="2052" name="TextBox 7"/>
          <p:cNvSpPr txBox="1">
            <a:spLocks noChangeArrowheads="1"/>
          </p:cNvSpPr>
          <p:nvPr/>
        </p:nvSpPr>
        <p:spPr bwMode="auto">
          <a:xfrm>
            <a:off x="152400" y="152400"/>
            <a:ext cx="5348288" cy="461963"/>
          </a:xfrm>
          <a:prstGeom prst="rect">
            <a:avLst/>
          </a:prstGeom>
          <a:noFill/>
          <a:ln w="9525">
            <a:noFill/>
            <a:miter lim="800000"/>
            <a:headEnd/>
            <a:tailEnd/>
          </a:ln>
        </p:spPr>
        <p:txBody>
          <a:bodyPr wrap="none">
            <a:spAutoFit/>
          </a:bodyPr>
          <a:lstStyle/>
          <a:p>
            <a:pPr algn="ctr"/>
            <a:r>
              <a:rPr lang="en-US" sz="2400" b="1">
                <a:solidFill>
                  <a:schemeClr val="bg1"/>
                </a:solidFill>
              </a:rPr>
              <a:t>Mentor Training – 27 February 2010</a:t>
            </a:r>
          </a:p>
        </p:txBody>
      </p:sp>
      <p:pic>
        <p:nvPicPr>
          <p:cNvPr id="2053" name="Picture 33" descr="PPT_back2_notext"/>
          <p:cNvPicPr>
            <a:picLocks noChangeAspect="1" noChangeArrowheads="1"/>
          </p:cNvPicPr>
          <p:nvPr/>
        </p:nvPicPr>
        <p:blipFill>
          <a:blip r:embed="rId3" cstate="print"/>
          <a:srcRect/>
          <a:stretch>
            <a:fillRect/>
          </a:stretch>
        </p:blipFill>
        <p:spPr bwMode="auto">
          <a:xfrm>
            <a:off x="-1588" y="152400"/>
            <a:ext cx="9145588" cy="6859588"/>
          </a:xfrm>
          <a:prstGeom prst="rect">
            <a:avLst/>
          </a:prstGeom>
          <a:noFill/>
          <a:ln w="9525">
            <a:noFill/>
            <a:miter lim="800000"/>
            <a:headEnd/>
            <a:tailEnd/>
          </a:ln>
        </p:spPr>
      </p:pic>
      <p:sp>
        <p:nvSpPr>
          <p:cNvPr id="2054" name="Title 8"/>
          <p:cNvSpPr>
            <a:spLocks noGrp="1"/>
          </p:cNvSpPr>
          <p:nvPr>
            <p:ph type="ctrTitle"/>
          </p:nvPr>
        </p:nvSpPr>
        <p:spPr>
          <a:xfrm>
            <a:off x="685800" y="0"/>
            <a:ext cx="7772400" cy="685800"/>
          </a:xfrm>
        </p:spPr>
        <p:txBody>
          <a:bodyPr/>
          <a:lstStyle/>
          <a:p>
            <a:r>
              <a:rPr lang="en-US" sz="2800" dirty="0" smtClean="0"/>
              <a:t>Grants Management Seminar – 16 March 2013</a:t>
            </a:r>
          </a:p>
        </p:txBody>
      </p:sp>
      <p:sp>
        <p:nvSpPr>
          <p:cNvPr id="11" name="TextBox 10"/>
          <p:cNvSpPr txBox="1"/>
          <p:nvPr/>
        </p:nvSpPr>
        <p:spPr>
          <a:xfrm>
            <a:off x="1698458" y="2210812"/>
            <a:ext cx="5747086" cy="313932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Global</a:t>
            </a:r>
          </a:p>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Grants</a:t>
            </a:r>
          </a:p>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Management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p>
            <a:r>
              <a:rPr lang="en-US" smtClean="0"/>
              <a:t>Global Grants</a:t>
            </a:r>
          </a:p>
        </p:txBody>
      </p:sp>
      <p:sp>
        <p:nvSpPr>
          <p:cNvPr id="2051" name="Slide Number Placeholder 4"/>
          <p:cNvSpPr>
            <a:spLocks noGrp="1"/>
          </p:cNvSpPr>
          <p:nvPr>
            <p:ph type="sldNum" sz="quarter" idx="11"/>
          </p:nvPr>
        </p:nvSpPr>
        <p:spPr>
          <a:noFill/>
        </p:spPr>
        <p:txBody>
          <a:bodyPr/>
          <a:lstStyle/>
          <a:p>
            <a:r>
              <a:rPr lang="en-US" smtClean="0"/>
              <a:t>Slide </a:t>
            </a:r>
            <a:fld id="{49297AA2-15A6-4E6D-8754-51CF29D73E34}" type="slidenum">
              <a:rPr lang="en-US" smtClean="0"/>
              <a:pPr/>
              <a:t>10</a:t>
            </a:fld>
            <a:endParaRPr lang="en-US" smtClean="0"/>
          </a:p>
        </p:txBody>
      </p:sp>
      <p:sp>
        <p:nvSpPr>
          <p:cNvPr id="2052" name="TextBox 7"/>
          <p:cNvSpPr txBox="1">
            <a:spLocks noChangeArrowheads="1"/>
          </p:cNvSpPr>
          <p:nvPr/>
        </p:nvSpPr>
        <p:spPr bwMode="auto">
          <a:xfrm>
            <a:off x="152400" y="152400"/>
            <a:ext cx="5348288" cy="461963"/>
          </a:xfrm>
          <a:prstGeom prst="rect">
            <a:avLst/>
          </a:prstGeom>
          <a:noFill/>
          <a:ln w="9525">
            <a:noFill/>
            <a:miter lim="800000"/>
            <a:headEnd/>
            <a:tailEnd/>
          </a:ln>
        </p:spPr>
        <p:txBody>
          <a:bodyPr wrap="none">
            <a:spAutoFit/>
          </a:bodyPr>
          <a:lstStyle/>
          <a:p>
            <a:pPr algn="ctr"/>
            <a:r>
              <a:rPr lang="en-US" sz="2400" b="1">
                <a:solidFill>
                  <a:schemeClr val="bg1"/>
                </a:solidFill>
              </a:rPr>
              <a:t>Mentor Training – 27 February 2010</a:t>
            </a:r>
          </a:p>
        </p:txBody>
      </p:sp>
      <p:pic>
        <p:nvPicPr>
          <p:cNvPr id="2053" name="Picture 33" descr="PPT_back2_notext"/>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2054" name="Title 8"/>
          <p:cNvSpPr>
            <a:spLocks noGrp="1"/>
          </p:cNvSpPr>
          <p:nvPr>
            <p:ph type="ctrTitle"/>
          </p:nvPr>
        </p:nvSpPr>
        <p:spPr>
          <a:xfrm>
            <a:off x="685800" y="0"/>
            <a:ext cx="7772400" cy="685800"/>
          </a:xfrm>
        </p:spPr>
        <p:txBody>
          <a:bodyPr/>
          <a:lstStyle/>
          <a:p>
            <a:r>
              <a:rPr lang="en-US" sz="2800" dirty="0" smtClean="0"/>
              <a:t>Grants Management Seminar – 16 March 2013</a:t>
            </a:r>
          </a:p>
        </p:txBody>
      </p:sp>
      <p:sp>
        <p:nvSpPr>
          <p:cNvPr id="11" name="TextBox 10"/>
          <p:cNvSpPr txBox="1"/>
          <p:nvPr/>
        </p:nvSpPr>
        <p:spPr>
          <a:xfrm>
            <a:off x="3009670" y="2849940"/>
            <a:ext cx="2871299" cy="212365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Global</a:t>
            </a:r>
          </a:p>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Grants</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Global Grants - Outline</a:t>
            </a:r>
          </a:p>
        </p:txBody>
      </p:sp>
      <p:sp>
        <p:nvSpPr>
          <p:cNvPr id="3075" name="Content Placeholder 2"/>
          <p:cNvSpPr>
            <a:spLocks noGrp="1"/>
          </p:cNvSpPr>
          <p:nvPr>
            <p:ph idx="1"/>
          </p:nvPr>
        </p:nvSpPr>
        <p:spPr>
          <a:xfrm>
            <a:off x="457200" y="1143000"/>
            <a:ext cx="8229600" cy="4419600"/>
          </a:xfrm>
        </p:spPr>
        <p:txBody>
          <a:bodyPr/>
          <a:lstStyle/>
          <a:p>
            <a:r>
              <a:rPr lang="en-US" sz="2400" dirty="0" smtClean="0"/>
              <a:t>The Global Grant Overview</a:t>
            </a:r>
            <a:endParaRPr lang="en-US" sz="2000" dirty="0" smtClean="0"/>
          </a:p>
          <a:p>
            <a:r>
              <a:rPr lang="en-US" sz="2400" dirty="0" smtClean="0"/>
              <a:t>Finding/Developing a Project</a:t>
            </a:r>
          </a:p>
          <a:p>
            <a:r>
              <a:rPr lang="en-US" sz="2400" dirty="0" smtClean="0"/>
              <a:t>Basic Funding Example</a:t>
            </a:r>
          </a:p>
          <a:p>
            <a:r>
              <a:rPr lang="en-US" sz="2400" dirty="0" smtClean="0"/>
              <a:t>Applying for a DDF match</a:t>
            </a:r>
          </a:p>
          <a:p>
            <a:r>
              <a:rPr lang="en-US" sz="2400" dirty="0" smtClean="0"/>
              <a:t>Applying for a TRF match</a:t>
            </a:r>
          </a:p>
          <a:p>
            <a:r>
              <a:rPr lang="en-US" sz="2400" dirty="0" smtClean="0"/>
              <a:t>Project Management</a:t>
            </a:r>
          </a:p>
          <a:p>
            <a:r>
              <a:rPr lang="en-US" sz="2400" dirty="0" smtClean="0"/>
              <a:t>Project Reporting</a:t>
            </a:r>
          </a:p>
          <a:p>
            <a:r>
              <a:rPr lang="en-US" sz="2400" dirty="0" smtClean="0"/>
              <a:t>Timeline for 2013-2014 projects</a:t>
            </a:r>
          </a:p>
          <a:p>
            <a:r>
              <a:rPr lang="en-US" sz="2400" dirty="0" smtClean="0"/>
              <a:t>Support, Resources and References</a:t>
            </a:r>
          </a:p>
          <a:p>
            <a:r>
              <a:rPr lang="en-US" sz="2400" dirty="0" smtClean="0"/>
              <a:t>Questions </a:t>
            </a:r>
          </a:p>
        </p:txBody>
      </p:sp>
      <p:sp>
        <p:nvSpPr>
          <p:cNvPr id="3076" name="Footer Placeholder 3"/>
          <p:cNvSpPr>
            <a:spLocks noGrp="1"/>
          </p:cNvSpPr>
          <p:nvPr>
            <p:ph type="ftr" sz="quarter" idx="10"/>
          </p:nvPr>
        </p:nvSpPr>
        <p:spPr>
          <a:noFill/>
        </p:spPr>
        <p:txBody>
          <a:bodyPr/>
          <a:lstStyle/>
          <a:p>
            <a:r>
              <a:rPr lang="en-US" smtClean="0"/>
              <a:t>Global Grants</a:t>
            </a:r>
          </a:p>
        </p:txBody>
      </p:sp>
      <p:sp>
        <p:nvSpPr>
          <p:cNvPr id="3077" name="Slide Number Placeholder 4"/>
          <p:cNvSpPr>
            <a:spLocks noGrp="1"/>
          </p:cNvSpPr>
          <p:nvPr>
            <p:ph type="sldNum" sz="quarter" idx="11"/>
          </p:nvPr>
        </p:nvSpPr>
        <p:spPr>
          <a:noFill/>
        </p:spPr>
        <p:txBody>
          <a:bodyPr/>
          <a:lstStyle/>
          <a:p>
            <a:r>
              <a:rPr lang="en-US" smtClean="0"/>
              <a:t>Slide </a:t>
            </a:r>
            <a:fld id="{7AA7205D-8D00-4C7B-9EA5-1C4D816CB4D8}" type="slidenum">
              <a:rPr lang="en-US" smtClean="0"/>
              <a:pPr/>
              <a:t>11</a:t>
            </a:fld>
            <a:endParaRPr lang="en-US"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What is a Global Grant?</a:t>
            </a:r>
          </a:p>
        </p:txBody>
      </p:sp>
      <p:sp>
        <p:nvSpPr>
          <p:cNvPr id="4099" name="Content Placeholder 2"/>
          <p:cNvSpPr>
            <a:spLocks noGrp="1"/>
          </p:cNvSpPr>
          <p:nvPr>
            <p:ph idx="1"/>
          </p:nvPr>
        </p:nvSpPr>
        <p:spPr>
          <a:xfrm>
            <a:off x="457200" y="1066800"/>
            <a:ext cx="8305800" cy="5029200"/>
          </a:xfrm>
        </p:spPr>
        <p:txBody>
          <a:bodyPr/>
          <a:lstStyle/>
          <a:p>
            <a:r>
              <a:rPr lang="en-US" sz="3200" dirty="0" smtClean="0"/>
              <a:t>A project carried out by two Rotary clubs in different countries that meet The Rotary Foundation and District 5340 requirements.</a:t>
            </a:r>
          </a:p>
          <a:p>
            <a:r>
              <a:rPr lang="en-US" sz="3200" dirty="0" smtClean="0"/>
              <a:t>Project funding comes from</a:t>
            </a:r>
          </a:p>
          <a:p>
            <a:pPr lvl="1"/>
            <a:r>
              <a:rPr lang="en-US" sz="3000" dirty="0" smtClean="0"/>
              <a:t>Clubs, organizations, and individuals</a:t>
            </a:r>
          </a:p>
          <a:p>
            <a:pPr lvl="1"/>
            <a:r>
              <a:rPr lang="en-US" sz="3000" dirty="0" smtClean="0"/>
              <a:t>Matched by District Designated Funds (DDF)</a:t>
            </a:r>
          </a:p>
          <a:p>
            <a:pPr lvl="1"/>
            <a:r>
              <a:rPr lang="en-US" sz="3000" dirty="0" smtClean="0"/>
              <a:t>Matched by The Rotary Foundation (TRF)</a:t>
            </a:r>
          </a:p>
          <a:p>
            <a:endParaRPr lang="en-US" sz="3200" dirty="0" smtClean="0"/>
          </a:p>
        </p:txBody>
      </p:sp>
      <p:sp>
        <p:nvSpPr>
          <p:cNvPr id="4100" name="Footer Placeholder 3"/>
          <p:cNvSpPr>
            <a:spLocks noGrp="1"/>
          </p:cNvSpPr>
          <p:nvPr>
            <p:ph type="ftr" sz="quarter" idx="10"/>
          </p:nvPr>
        </p:nvSpPr>
        <p:spPr>
          <a:noFill/>
        </p:spPr>
        <p:txBody>
          <a:bodyPr/>
          <a:lstStyle/>
          <a:p>
            <a:r>
              <a:rPr lang="en-US" smtClean="0"/>
              <a:t>Global Grants</a:t>
            </a:r>
          </a:p>
        </p:txBody>
      </p:sp>
      <p:sp>
        <p:nvSpPr>
          <p:cNvPr id="4101" name="Slide Number Placeholder 4"/>
          <p:cNvSpPr>
            <a:spLocks noGrp="1"/>
          </p:cNvSpPr>
          <p:nvPr>
            <p:ph type="sldNum" sz="quarter" idx="11"/>
          </p:nvPr>
        </p:nvSpPr>
        <p:spPr>
          <a:noFill/>
        </p:spPr>
        <p:txBody>
          <a:bodyPr/>
          <a:lstStyle/>
          <a:p>
            <a:r>
              <a:rPr lang="en-US" smtClean="0"/>
              <a:t>Slide </a:t>
            </a:r>
            <a:fld id="{18351477-7A03-4A3E-BDF6-F02A09416D5C}" type="slidenum">
              <a:rPr lang="en-US" smtClean="0"/>
              <a:pPr/>
              <a:t>12</a:t>
            </a:fld>
            <a:endParaRPr 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Types of Global Grants</a:t>
            </a:r>
          </a:p>
        </p:txBody>
      </p:sp>
      <p:sp>
        <p:nvSpPr>
          <p:cNvPr id="5123" name="Content Placeholder 2"/>
          <p:cNvSpPr>
            <a:spLocks noGrp="1"/>
          </p:cNvSpPr>
          <p:nvPr>
            <p:ph idx="1"/>
          </p:nvPr>
        </p:nvSpPr>
        <p:spPr>
          <a:xfrm>
            <a:off x="457200" y="1371600"/>
            <a:ext cx="8229600" cy="4191000"/>
          </a:xfrm>
        </p:spPr>
        <p:txBody>
          <a:bodyPr/>
          <a:lstStyle/>
          <a:p>
            <a:r>
              <a:rPr lang="en-US" sz="3200" dirty="0" smtClean="0"/>
              <a:t>Humanitarian</a:t>
            </a:r>
          </a:p>
          <a:p>
            <a:pPr lvl="1"/>
            <a:r>
              <a:rPr lang="en-US" sz="2800" dirty="0" smtClean="0"/>
              <a:t>May include microfinance</a:t>
            </a:r>
          </a:p>
          <a:p>
            <a:r>
              <a:rPr lang="en-US" sz="3200" dirty="0" smtClean="0"/>
              <a:t>Vocational Training Teams</a:t>
            </a:r>
          </a:p>
          <a:p>
            <a:pPr lvl="1"/>
            <a:r>
              <a:rPr lang="en-US" sz="2800" dirty="0" smtClean="0"/>
              <a:t>Single specialty</a:t>
            </a:r>
          </a:p>
          <a:p>
            <a:pPr lvl="1"/>
            <a:r>
              <a:rPr lang="en-US" sz="2800" dirty="0" smtClean="0"/>
              <a:t>Adopt-A-Village, multi-specialty, by need</a:t>
            </a:r>
          </a:p>
          <a:p>
            <a:r>
              <a:rPr lang="en-US" sz="3200" dirty="0" smtClean="0"/>
              <a:t>Global Scholar</a:t>
            </a:r>
          </a:p>
          <a:p>
            <a:pPr marL="0" indent="0">
              <a:buNone/>
            </a:pPr>
            <a:endParaRPr lang="en-US" sz="3200" dirty="0" smtClean="0"/>
          </a:p>
        </p:txBody>
      </p:sp>
      <p:sp>
        <p:nvSpPr>
          <p:cNvPr id="5124" name="Footer Placeholder 3"/>
          <p:cNvSpPr>
            <a:spLocks noGrp="1"/>
          </p:cNvSpPr>
          <p:nvPr>
            <p:ph type="ftr" sz="quarter" idx="10"/>
          </p:nvPr>
        </p:nvSpPr>
        <p:spPr>
          <a:noFill/>
        </p:spPr>
        <p:txBody>
          <a:bodyPr/>
          <a:lstStyle/>
          <a:p>
            <a:r>
              <a:rPr lang="en-US" smtClean="0"/>
              <a:t>Global Grants</a:t>
            </a:r>
          </a:p>
        </p:txBody>
      </p:sp>
      <p:sp>
        <p:nvSpPr>
          <p:cNvPr id="5125" name="Slide Number Placeholder 4"/>
          <p:cNvSpPr>
            <a:spLocks noGrp="1"/>
          </p:cNvSpPr>
          <p:nvPr>
            <p:ph type="sldNum" sz="quarter" idx="11"/>
          </p:nvPr>
        </p:nvSpPr>
        <p:spPr>
          <a:noFill/>
        </p:spPr>
        <p:txBody>
          <a:bodyPr/>
          <a:lstStyle/>
          <a:p>
            <a:r>
              <a:rPr lang="en-US" smtClean="0"/>
              <a:t>Slide </a:t>
            </a:r>
            <a:fld id="{F1870DB4-58D0-43F4-AD9F-3AB1887F7E77}" type="slidenum">
              <a:rPr lang="en-US" smtClean="0"/>
              <a:pPr/>
              <a:t>13</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 calcmode="lin" valueType="num">
                                      <p:cBhvr additive="base">
                                        <p:cTn id="17"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2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 calcmode="lin" valueType="num">
                                      <p:cBhvr additive="base">
                                        <p:cTn id="21"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12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 calcmode="lin" valueType="num">
                                      <p:cBhvr additive="base">
                                        <p:cTn id="25"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123">
                                            <p:txEl>
                                              <p:pRg st="5" end="5"/>
                                            </p:txEl>
                                          </p:spTgt>
                                        </p:tgtEl>
                                        <p:attrNameLst>
                                          <p:attrName>style.visibility</p:attrName>
                                        </p:attrNameLst>
                                      </p:cBhvr>
                                      <p:to>
                                        <p:strVal val="visible"/>
                                      </p:to>
                                    </p:set>
                                    <p:anim calcmode="lin" valueType="num">
                                      <p:cBhvr additive="base">
                                        <p:cTn id="31"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TRF Global Grant Requirements</a:t>
            </a:r>
          </a:p>
        </p:txBody>
      </p:sp>
      <p:sp>
        <p:nvSpPr>
          <p:cNvPr id="14339" name="Content Placeholder 2"/>
          <p:cNvSpPr>
            <a:spLocks noGrp="1"/>
          </p:cNvSpPr>
          <p:nvPr>
            <p:ph idx="1"/>
          </p:nvPr>
        </p:nvSpPr>
        <p:spPr>
          <a:xfrm>
            <a:off x="304800" y="1371600"/>
            <a:ext cx="8305800" cy="4495800"/>
          </a:xfrm>
        </p:spPr>
        <p:txBody>
          <a:bodyPr/>
          <a:lstStyle/>
          <a:p>
            <a:r>
              <a:rPr lang="en-US" sz="2800" dirty="0" smtClean="0"/>
              <a:t>Requires two Qualified Sponsor Clubs in two Qualified Districts in different countries.</a:t>
            </a:r>
          </a:p>
          <a:p>
            <a:r>
              <a:rPr lang="en-US" sz="2800" dirty="0" smtClean="0"/>
              <a:t>Must support Rotary’s Mission Statement</a:t>
            </a:r>
          </a:p>
          <a:p>
            <a:endParaRPr lang="en-US" sz="2800" dirty="0" smtClean="0"/>
          </a:p>
          <a:p>
            <a:endParaRPr lang="en-US" sz="2800" dirty="0" smtClean="0"/>
          </a:p>
          <a:p>
            <a:endParaRPr lang="en-US" sz="2800" dirty="0" smtClean="0"/>
          </a:p>
          <a:p>
            <a:endParaRPr lang="en-US" sz="2800" dirty="0" smtClean="0"/>
          </a:p>
        </p:txBody>
      </p:sp>
      <p:sp>
        <p:nvSpPr>
          <p:cNvPr id="6148" name="Footer Placeholder 3"/>
          <p:cNvSpPr>
            <a:spLocks noGrp="1"/>
          </p:cNvSpPr>
          <p:nvPr>
            <p:ph type="ftr" sz="quarter" idx="10"/>
          </p:nvPr>
        </p:nvSpPr>
        <p:spPr>
          <a:noFill/>
        </p:spPr>
        <p:txBody>
          <a:bodyPr/>
          <a:lstStyle/>
          <a:p>
            <a:r>
              <a:rPr lang="en-US" smtClean="0"/>
              <a:t>Global Grants</a:t>
            </a:r>
          </a:p>
        </p:txBody>
      </p:sp>
      <p:sp>
        <p:nvSpPr>
          <p:cNvPr id="6149" name="Slide Number Placeholder 4"/>
          <p:cNvSpPr>
            <a:spLocks noGrp="1"/>
          </p:cNvSpPr>
          <p:nvPr>
            <p:ph type="sldNum" sz="quarter" idx="11"/>
          </p:nvPr>
        </p:nvSpPr>
        <p:spPr>
          <a:noFill/>
        </p:spPr>
        <p:txBody>
          <a:bodyPr/>
          <a:lstStyle/>
          <a:p>
            <a:r>
              <a:rPr lang="en-US" smtClean="0"/>
              <a:t>Slide </a:t>
            </a:r>
            <a:fld id="{B537AE85-1E88-41C6-84FA-039BA99C8D5C}" type="slidenum">
              <a:rPr lang="en-US" smtClean="0"/>
              <a:pPr/>
              <a:t>14</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additive="base">
                                        <p:cTn id="7"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534400" cy="838200"/>
          </a:xfrm>
        </p:spPr>
        <p:txBody>
          <a:bodyPr/>
          <a:lstStyle/>
          <a:p>
            <a:r>
              <a:rPr lang="en-US" smtClean="0"/>
              <a:t>The Rotary Foundation Mission Statement</a:t>
            </a:r>
          </a:p>
        </p:txBody>
      </p:sp>
      <p:sp>
        <p:nvSpPr>
          <p:cNvPr id="7171" name="Content Placeholder 2"/>
          <p:cNvSpPr>
            <a:spLocks noGrp="1"/>
          </p:cNvSpPr>
          <p:nvPr>
            <p:ph idx="1"/>
          </p:nvPr>
        </p:nvSpPr>
        <p:spPr>
          <a:xfrm>
            <a:off x="457200" y="1752600"/>
            <a:ext cx="8229600" cy="3276600"/>
          </a:xfrm>
        </p:spPr>
        <p:txBody>
          <a:bodyPr/>
          <a:lstStyle/>
          <a:p>
            <a:pPr>
              <a:buFontTx/>
              <a:buNone/>
            </a:pPr>
            <a:r>
              <a:rPr lang="en-US" smtClean="0"/>
              <a:t>The mission of The Rotary Foundation is to enable Rotarians to advance world understanding, goodwill, and peace through the improvement of health, the support of education, and the alleviation of poverty.</a:t>
            </a:r>
          </a:p>
          <a:p>
            <a:pPr lvl="1">
              <a:buFontTx/>
              <a:buNone/>
            </a:pPr>
            <a:endParaRPr lang="en-US" smtClean="0"/>
          </a:p>
        </p:txBody>
      </p:sp>
      <p:sp>
        <p:nvSpPr>
          <p:cNvPr id="7172" name="Footer Placeholder 3"/>
          <p:cNvSpPr>
            <a:spLocks noGrp="1"/>
          </p:cNvSpPr>
          <p:nvPr>
            <p:ph type="ftr" sz="quarter" idx="10"/>
          </p:nvPr>
        </p:nvSpPr>
        <p:spPr>
          <a:noFill/>
        </p:spPr>
        <p:txBody>
          <a:bodyPr/>
          <a:lstStyle/>
          <a:p>
            <a:r>
              <a:rPr lang="en-US" smtClean="0"/>
              <a:t>Global Grants</a:t>
            </a:r>
          </a:p>
        </p:txBody>
      </p:sp>
      <p:sp>
        <p:nvSpPr>
          <p:cNvPr id="7173" name="Slide Number Placeholder 4"/>
          <p:cNvSpPr>
            <a:spLocks noGrp="1"/>
          </p:cNvSpPr>
          <p:nvPr>
            <p:ph type="sldNum" sz="quarter" idx="11"/>
          </p:nvPr>
        </p:nvSpPr>
        <p:spPr>
          <a:noFill/>
        </p:spPr>
        <p:txBody>
          <a:bodyPr/>
          <a:lstStyle/>
          <a:p>
            <a:r>
              <a:rPr lang="en-US" smtClean="0"/>
              <a:t>Slide </a:t>
            </a:r>
            <a:fld id="{C86C1F8E-F4F7-4C92-8638-70B5FA0263E9}" type="slidenum">
              <a:rPr lang="en-US" smtClean="0"/>
              <a:pPr/>
              <a:t>15</a:t>
            </a:fld>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TRF Global Grant Requirements</a:t>
            </a:r>
          </a:p>
        </p:txBody>
      </p:sp>
      <p:sp>
        <p:nvSpPr>
          <p:cNvPr id="14339" name="Content Placeholder 2"/>
          <p:cNvSpPr>
            <a:spLocks noGrp="1"/>
          </p:cNvSpPr>
          <p:nvPr>
            <p:ph idx="1"/>
          </p:nvPr>
        </p:nvSpPr>
        <p:spPr>
          <a:xfrm>
            <a:off x="304800" y="1371600"/>
            <a:ext cx="8305800" cy="4495800"/>
          </a:xfrm>
        </p:spPr>
        <p:txBody>
          <a:bodyPr/>
          <a:lstStyle/>
          <a:p>
            <a:r>
              <a:rPr lang="en-US" sz="2800" dirty="0" smtClean="0"/>
              <a:t>Requires two Qualified Sponsor Clubs in two Qualified Districts in different countries.</a:t>
            </a:r>
          </a:p>
          <a:p>
            <a:r>
              <a:rPr lang="en-US" sz="2800" dirty="0" smtClean="0"/>
              <a:t>Must support Rotary’s Mission Statement</a:t>
            </a:r>
          </a:p>
          <a:p>
            <a:r>
              <a:rPr lang="en-US" sz="2800" dirty="0" smtClean="0"/>
              <a:t>Must deal with at least one of the Foundation’s six Areas of Focus.</a:t>
            </a:r>
          </a:p>
          <a:p>
            <a:endParaRPr lang="en-US" sz="2800" dirty="0" smtClean="0"/>
          </a:p>
          <a:p>
            <a:endParaRPr lang="en-US" sz="2800" dirty="0" smtClean="0"/>
          </a:p>
          <a:p>
            <a:endParaRPr lang="en-US" sz="2800" dirty="0" smtClean="0"/>
          </a:p>
        </p:txBody>
      </p:sp>
      <p:sp>
        <p:nvSpPr>
          <p:cNvPr id="8196" name="Footer Placeholder 3"/>
          <p:cNvSpPr>
            <a:spLocks noGrp="1"/>
          </p:cNvSpPr>
          <p:nvPr>
            <p:ph type="ftr" sz="quarter" idx="10"/>
          </p:nvPr>
        </p:nvSpPr>
        <p:spPr>
          <a:noFill/>
        </p:spPr>
        <p:txBody>
          <a:bodyPr/>
          <a:lstStyle/>
          <a:p>
            <a:r>
              <a:rPr lang="en-US" smtClean="0"/>
              <a:t>Global Grants</a:t>
            </a:r>
          </a:p>
        </p:txBody>
      </p:sp>
      <p:sp>
        <p:nvSpPr>
          <p:cNvPr id="8197" name="Slide Number Placeholder 4"/>
          <p:cNvSpPr>
            <a:spLocks noGrp="1"/>
          </p:cNvSpPr>
          <p:nvPr>
            <p:ph type="sldNum" sz="quarter" idx="11"/>
          </p:nvPr>
        </p:nvSpPr>
        <p:spPr>
          <a:noFill/>
        </p:spPr>
        <p:txBody>
          <a:bodyPr/>
          <a:lstStyle/>
          <a:p>
            <a:r>
              <a:rPr lang="en-US" smtClean="0"/>
              <a:t>Slide </a:t>
            </a:r>
            <a:fld id="{AA01E358-4902-4B8B-853C-221EE8B6FE9E}" type="slidenum">
              <a:rPr lang="en-US" smtClean="0"/>
              <a:pPr/>
              <a:t>16</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 calcmode="lin" valueType="num">
                                      <p:cBhvr additive="base">
                                        <p:cTn id="7"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0"/>
          </p:nvPr>
        </p:nvSpPr>
        <p:spPr>
          <a:noFill/>
        </p:spPr>
        <p:txBody>
          <a:bodyPr/>
          <a:lstStyle/>
          <a:p>
            <a:r>
              <a:rPr lang="en-US" smtClean="0"/>
              <a:t>Global Grants</a:t>
            </a:r>
          </a:p>
        </p:txBody>
      </p:sp>
      <p:sp>
        <p:nvSpPr>
          <p:cNvPr id="9219" name="Slide Number Placeholder 5"/>
          <p:cNvSpPr>
            <a:spLocks noGrp="1"/>
          </p:cNvSpPr>
          <p:nvPr>
            <p:ph type="sldNum" sz="quarter" idx="11"/>
          </p:nvPr>
        </p:nvSpPr>
        <p:spPr>
          <a:noFill/>
        </p:spPr>
        <p:txBody>
          <a:bodyPr/>
          <a:lstStyle/>
          <a:p>
            <a:r>
              <a:rPr lang="en-US" smtClean="0"/>
              <a:t>Slide </a:t>
            </a:r>
            <a:fld id="{0465A4C4-4600-4FE8-AEEF-69F5BE406ECF}" type="slidenum">
              <a:rPr lang="en-US" smtClean="0"/>
              <a:pPr/>
              <a:t>17</a:t>
            </a:fld>
            <a:endParaRPr lang="en-US" smtClean="0"/>
          </a:p>
        </p:txBody>
      </p:sp>
      <p:sp>
        <p:nvSpPr>
          <p:cNvPr id="580611" name="Rectangle 3"/>
          <p:cNvSpPr>
            <a:spLocks noGrp="1" noChangeArrowheads="1"/>
          </p:cNvSpPr>
          <p:nvPr>
            <p:ph type="body" sz="half" idx="1"/>
          </p:nvPr>
        </p:nvSpPr>
        <p:spPr>
          <a:xfrm>
            <a:off x="762000" y="1752600"/>
            <a:ext cx="7848600" cy="3962400"/>
          </a:xfrm>
        </p:spPr>
        <p:txBody>
          <a:bodyPr/>
          <a:lstStyle/>
          <a:p>
            <a:pPr marL="609600" indent="-609600" eaLnBrk="1" hangingPunct="1">
              <a:buFontTx/>
              <a:buAutoNum type="arabicPeriod"/>
              <a:tabLst>
                <a:tab pos="347663" algn="l"/>
              </a:tabLst>
            </a:pPr>
            <a:r>
              <a:rPr lang="en-US" smtClean="0"/>
              <a:t>Peace and Conflict Prevention/Resolution</a:t>
            </a:r>
          </a:p>
          <a:p>
            <a:pPr marL="609600" indent="-609600" eaLnBrk="1" hangingPunct="1">
              <a:buFontTx/>
              <a:buAutoNum type="arabicPeriod" startAt="2"/>
              <a:tabLst>
                <a:tab pos="347663" algn="l"/>
              </a:tabLst>
            </a:pPr>
            <a:r>
              <a:rPr lang="en-US" smtClean="0"/>
              <a:t>Disease Prevention and Treatment</a:t>
            </a:r>
          </a:p>
          <a:p>
            <a:pPr marL="609600" indent="-609600" eaLnBrk="1" hangingPunct="1">
              <a:buFontTx/>
              <a:buAutoNum type="arabicPeriod" startAt="2"/>
              <a:tabLst>
                <a:tab pos="347663" algn="l"/>
              </a:tabLst>
            </a:pPr>
            <a:r>
              <a:rPr lang="en-US" smtClean="0"/>
              <a:t>Water and Sanitation </a:t>
            </a:r>
          </a:p>
          <a:p>
            <a:pPr marL="609600" indent="-609600" eaLnBrk="1" hangingPunct="1">
              <a:buFontTx/>
              <a:buAutoNum type="arabicPeriod" startAt="2"/>
              <a:tabLst>
                <a:tab pos="347663" algn="l"/>
              </a:tabLst>
            </a:pPr>
            <a:r>
              <a:rPr lang="en-US" smtClean="0"/>
              <a:t>Maternal and Child Health</a:t>
            </a:r>
          </a:p>
          <a:p>
            <a:pPr marL="609600" indent="-609600" eaLnBrk="1" hangingPunct="1">
              <a:buFontTx/>
              <a:buAutoNum type="arabicPeriod" startAt="5"/>
              <a:tabLst>
                <a:tab pos="347663" algn="l"/>
              </a:tabLst>
            </a:pPr>
            <a:r>
              <a:rPr lang="en-US" smtClean="0"/>
              <a:t>Basic Education and Literacy</a:t>
            </a:r>
          </a:p>
          <a:p>
            <a:pPr marL="609600" indent="-609600" eaLnBrk="1" hangingPunct="1">
              <a:buFontTx/>
              <a:buAutoNum type="arabicPeriod" startAt="6"/>
              <a:tabLst>
                <a:tab pos="347663" algn="l"/>
              </a:tabLst>
            </a:pPr>
            <a:r>
              <a:rPr lang="en-US" smtClean="0"/>
              <a:t>Economic and Community Development </a:t>
            </a:r>
          </a:p>
        </p:txBody>
      </p:sp>
      <p:sp>
        <p:nvSpPr>
          <p:cNvPr id="9221" name="Rectangle 7"/>
          <p:cNvSpPr>
            <a:spLocks noChangeArrowheads="1"/>
          </p:cNvSpPr>
          <p:nvPr/>
        </p:nvSpPr>
        <p:spPr bwMode="auto">
          <a:xfrm>
            <a:off x="2209800" y="0"/>
            <a:ext cx="6477000" cy="1295400"/>
          </a:xfrm>
          <a:prstGeom prst="rect">
            <a:avLst/>
          </a:prstGeom>
          <a:noFill/>
          <a:ln w="9525">
            <a:noFill/>
            <a:miter lim="800000"/>
            <a:headEnd/>
            <a:tailEnd/>
          </a:ln>
        </p:spPr>
        <p:txBody>
          <a:bodyPr anchor="ctr"/>
          <a:lstStyle/>
          <a:p>
            <a:endParaRPr lang="en-US" sz="3000">
              <a:solidFill>
                <a:schemeClr val="bg1"/>
              </a:solidFill>
            </a:endParaRPr>
          </a:p>
        </p:txBody>
      </p:sp>
      <p:sp>
        <p:nvSpPr>
          <p:cNvPr id="9222" name="Rectangle 10"/>
          <p:cNvSpPr>
            <a:spLocks noGrp="1" noChangeArrowheads="1"/>
          </p:cNvSpPr>
          <p:nvPr>
            <p:ph type="title"/>
          </p:nvPr>
        </p:nvSpPr>
        <p:spPr/>
        <p:txBody>
          <a:bodyPr/>
          <a:lstStyle/>
          <a:p>
            <a:pPr eaLnBrk="1" hangingPunct="1"/>
            <a:r>
              <a:rPr lang="en-US" smtClean="0"/>
              <a:t>Rotary Foundation Areas of Focus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0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06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06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06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06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0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TRF Global Grant Requirements</a:t>
            </a:r>
          </a:p>
        </p:txBody>
      </p:sp>
      <p:sp>
        <p:nvSpPr>
          <p:cNvPr id="14339" name="Content Placeholder 2"/>
          <p:cNvSpPr>
            <a:spLocks noGrp="1"/>
          </p:cNvSpPr>
          <p:nvPr>
            <p:ph idx="1"/>
          </p:nvPr>
        </p:nvSpPr>
        <p:spPr>
          <a:xfrm>
            <a:off x="304800" y="1371600"/>
            <a:ext cx="8305800" cy="4495800"/>
          </a:xfrm>
        </p:spPr>
        <p:txBody>
          <a:bodyPr/>
          <a:lstStyle/>
          <a:p>
            <a:r>
              <a:rPr lang="en-US" sz="2800" dirty="0" smtClean="0"/>
              <a:t>Requires two Qualified Sponsor Clubs in two Qualified Districts in different countries.</a:t>
            </a:r>
          </a:p>
          <a:p>
            <a:r>
              <a:rPr lang="en-US" sz="2800" dirty="0" smtClean="0"/>
              <a:t>Must support Rotary’s Mission Statement</a:t>
            </a:r>
          </a:p>
          <a:p>
            <a:r>
              <a:rPr lang="en-US" sz="2800" dirty="0" smtClean="0"/>
              <a:t>Must deal with at least one of the Foundation’s six Areas of Focus.</a:t>
            </a:r>
          </a:p>
          <a:p>
            <a:r>
              <a:rPr lang="en-US" sz="2800" dirty="0" smtClean="0"/>
              <a:t>The Rotary Foundation match must be at least $15,000 and not more than $200,000.</a:t>
            </a:r>
          </a:p>
          <a:p>
            <a:r>
              <a:rPr lang="en-US" sz="2800" dirty="0" smtClean="0"/>
              <a:t>At least 30% of project funding must come from outside the Host country.</a:t>
            </a:r>
          </a:p>
          <a:p>
            <a:endParaRPr lang="en-US" sz="2800" dirty="0" smtClean="0"/>
          </a:p>
          <a:p>
            <a:endParaRPr lang="en-US" sz="2800" dirty="0" smtClean="0"/>
          </a:p>
          <a:p>
            <a:endParaRPr lang="en-US" sz="2800" dirty="0" smtClean="0"/>
          </a:p>
          <a:p>
            <a:endParaRPr lang="en-US" sz="2800" dirty="0" smtClean="0"/>
          </a:p>
        </p:txBody>
      </p:sp>
      <p:sp>
        <p:nvSpPr>
          <p:cNvPr id="10244" name="Footer Placeholder 3"/>
          <p:cNvSpPr>
            <a:spLocks noGrp="1"/>
          </p:cNvSpPr>
          <p:nvPr>
            <p:ph type="ftr" sz="quarter" idx="10"/>
          </p:nvPr>
        </p:nvSpPr>
        <p:spPr>
          <a:noFill/>
        </p:spPr>
        <p:txBody>
          <a:bodyPr/>
          <a:lstStyle/>
          <a:p>
            <a:r>
              <a:rPr lang="en-US" smtClean="0"/>
              <a:t>Global Grants</a:t>
            </a:r>
          </a:p>
        </p:txBody>
      </p:sp>
      <p:sp>
        <p:nvSpPr>
          <p:cNvPr id="10245" name="Slide Number Placeholder 4"/>
          <p:cNvSpPr>
            <a:spLocks noGrp="1"/>
          </p:cNvSpPr>
          <p:nvPr>
            <p:ph type="sldNum" sz="quarter" idx="11"/>
          </p:nvPr>
        </p:nvSpPr>
        <p:spPr>
          <a:noFill/>
        </p:spPr>
        <p:txBody>
          <a:bodyPr/>
          <a:lstStyle/>
          <a:p>
            <a:r>
              <a:rPr lang="en-US" smtClean="0"/>
              <a:t>Slide </a:t>
            </a:r>
            <a:fld id="{E1FD80BB-470D-4F96-BA69-478E08654084}" type="slidenum">
              <a:rPr lang="en-US" smtClean="0"/>
              <a:pPr/>
              <a:t>18</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 calcmode="lin" valueType="num">
                                      <p:cBhvr additive="base">
                                        <p:cTn id="7"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4" end="4"/>
                                            </p:txEl>
                                          </p:spTgt>
                                        </p:tgtEl>
                                        <p:attrNameLst>
                                          <p:attrName>style.visibility</p:attrName>
                                        </p:attrNameLst>
                                      </p:cBhvr>
                                      <p:to>
                                        <p:strVal val="visible"/>
                                      </p:to>
                                    </p:set>
                                    <p:anim calcmode="lin" valueType="num">
                                      <p:cBhvr additive="base">
                                        <p:cTn id="13"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7848600" cy="838200"/>
          </a:xfrm>
        </p:spPr>
        <p:txBody>
          <a:bodyPr/>
          <a:lstStyle/>
          <a:p>
            <a:r>
              <a:rPr lang="en-US" dirty="0" smtClean="0"/>
              <a:t>District 5340 requirements for 2013-14</a:t>
            </a:r>
          </a:p>
        </p:txBody>
      </p:sp>
      <p:sp>
        <p:nvSpPr>
          <p:cNvPr id="10243" name="Content Placeholder 2"/>
          <p:cNvSpPr>
            <a:spLocks noGrp="1"/>
          </p:cNvSpPr>
          <p:nvPr>
            <p:ph idx="1"/>
          </p:nvPr>
        </p:nvSpPr>
        <p:spPr>
          <a:xfrm>
            <a:off x="457200" y="1828800"/>
            <a:ext cx="8229600" cy="3733800"/>
          </a:xfrm>
        </p:spPr>
        <p:txBody>
          <a:bodyPr/>
          <a:lstStyle/>
          <a:p>
            <a:r>
              <a:rPr lang="en-US" sz="2200" dirty="0" smtClean="0"/>
              <a:t>The </a:t>
            </a:r>
            <a:r>
              <a:rPr lang="en-US" sz="2200" dirty="0"/>
              <a:t>project must be fully pledged to be considered for </a:t>
            </a:r>
            <a:r>
              <a:rPr lang="en-US" sz="2200" dirty="0" smtClean="0"/>
              <a:t>DDF.</a:t>
            </a:r>
            <a:endParaRPr lang="en-US" sz="2200" dirty="0"/>
          </a:p>
          <a:p>
            <a:r>
              <a:rPr lang="en-US" sz="2200" dirty="0" smtClean="0"/>
              <a:t>Clubs may Sponsor more than one Global Grant.</a:t>
            </a:r>
          </a:p>
          <a:p>
            <a:r>
              <a:rPr lang="en-US" sz="2200" dirty="0"/>
              <a:t>Club cash will be matched by DDF on a 1:1 basis up to $10,000 per Club for approved projects.</a:t>
            </a:r>
          </a:p>
          <a:p>
            <a:r>
              <a:rPr lang="en-US" sz="2200" dirty="0" smtClean="0"/>
              <a:t>Clubs can partner to create larger projects.</a:t>
            </a:r>
          </a:p>
          <a:p>
            <a:r>
              <a:rPr lang="en-US" sz="2200" dirty="0" smtClean="0"/>
              <a:t>Projects will be evaluated quarterly, starting </a:t>
            </a:r>
            <a:r>
              <a:rPr lang="en-US" sz="2000" dirty="0" smtClean="0"/>
              <a:t>July, 2013, continuing </a:t>
            </a:r>
            <a:r>
              <a:rPr lang="en-US" sz="2000" b="1" dirty="0" smtClean="0"/>
              <a:t>as long as there is DDF available</a:t>
            </a:r>
            <a:r>
              <a:rPr lang="en-US" sz="2000" dirty="0" smtClean="0"/>
              <a:t>, based on information posted </a:t>
            </a:r>
            <a:r>
              <a:rPr lang="en-US" sz="2000" dirty="0" smtClean="0">
                <a:hlinkClick r:id="rId3"/>
              </a:rPr>
              <a:t>www.matchinggrants.org/global</a:t>
            </a:r>
            <a:r>
              <a:rPr lang="en-US" sz="2000" dirty="0" smtClean="0"/>
              <a:t> on the first of the month.</a:t>
            </a:r>
            <a:endParaRPr lang="en-US" sz="2200" dirty="0" smtClean="0"/>
          </a:p>
          <a:p>
            <a:endParaRPr lang="en-US" sz="2200" dirty="0" smtClean="0"/>
          </a:p>
        </p:txBody>
      </p:sp>
      <p:sp>
        <p:nvSpPr>
          <p:cNvPr id="11268" name="Footer Placeholder 3"/>
          <p:cNvSpPr>
            <a:spLocks noGrp="1"/>
          </p:cNvSpPr>
          <p:nvPr>
            <p:ph type="ftr" sz="quarter" idx="10"/>
          </p:nvPr>
        </p:nvSpPr>
        <p:spPr>
          <a:noFill/>
        </p:spPr>
        <p:txBody>
          <a:bodyPr/>
          <a:lstStyle/>
          <a:p>
            <a:r>
              <a:rPr lang="en-US" smtClean="0"/>
              <a:t>Global Grants</a:t>
            </a:r>
          </a:p>
        </p:txBody>
      </p:sp>
      <p:sp>
        <p:nvSpPr>
          <p:cNvPr id="11269" name="Slide Number Placeholder 4"/>
          <p:cNvSpPr>
            <a:spLocks noGrp="1"/>
          </p:cNvSpPr>
          <p:nvPr>
            <p:ph type="sldNum" sz="quarter" idx="11"/>
          </p:nvPr>
        </p:nvSpPr>
        <p:spPr>
          <a:noFill/>
        </p:spPr>
        <p:txBody>
          <a:bodyPr/>
          <a:lstStyle/>
          <a:p>
            <a:r>
              <a:rPr lang="en-US" smtClean="0"/>
              <a:t>Slide </a:t>
            </a:r>
            <a:fld id="{CE190B16-8EF0-487A-AD93-0C478DD966DA}" type="slidenum">
              <a:rPr lang="en-US" smtClean="0"/>
              <a:pPr/>
              <a:t>19</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we will Cover</a:t>
            </a:r>
            <a:endParaRPr lang="en-US" dirty="0"/>
          </a:p>
        </p:txBody>
      </p:sp>
      <p:sp>
        <p:nvSpPr>
          <p:cNvPr id="3" name="Content Placeholder 2"/>
          <p:cNvSpPr>
            <a:spLocks noGrp="1"/>
          </p:cNvSpPr>
          <p:nvPr>
            <p:ph idx="1"/>
          </p:nvPr>
        </p:nvSpPr>
        <p:spPr/>
        <p:txBody>
          <a:bodyPr/>
          <a:lstStyle/>
          <a:p>
            <a:r>
              <a:rPr lang="en-US" sz="3200" dirty="0" smtClean="0"/>
              <a:t>Overview of Changes</a:t>
            </a:r>
          </a:p>
          <a:p>
            <a:r>
              <a:rPr lang="en-US" sz="3200" dirty="0" smtClean="0"/>
              <a:t>Club Qualification</a:t>
            </a:r>
          </a:p>
          <a:p>
            <a:r>
              <a:rPr lang="en-US" sz="3200" dirty="0" smtClean="0"/>
              <a:t>Developing/Finding Projects</a:t>
            </a:r>
          </a:p>
          <a:p>
            <a:r>
              <a:rPr lang="en-US" sz="3200" dirty="0" smtClean="0"/>
              <a:t>Applying for DDF Match</a:t>
            </a:r>
          </a:p>
          <a:p>
            <a:r>
              <a:rPr lang="en-US" sz="3200" dirty="0" smtClean="0"/>
              <a:t>Applying for TRF World Fund Match</a:t>
            </a:r>
          </a:p>
          <a:p>
            <a:r>
              <a:rPr lang="en-US" sz="3200" dirty="0" smtClean="0"/>
              <a:t>Project Implementation</a:t>
            </a:r>
          </a:p>
          <a:p>
            <a:r>
              <a:rPr lang="en-US" sz="3200" dirty="0" smtClean="0"/>
              <a:t>Stewardship</a:t>
            </a:r>
          </a:p>
          <a:p>
            <a:r>
              <a:rPr lang="en-US" sz="3200" dirty="0" smtClean="0"/>
              <a:t>Reporting</a:t>
            </a:r>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2</a:t>
            </a:fld>
            <a:endParaRPr lang="en-US"/>
          </a:p>
        </p:txBody>
      </p:sp>
    </p:spTree>
    <p:extLst>
      <p:ext uri="{BB962C8B-B14F-4D97-AF65-F5344CB8AC3E}">
        <p14:creationId xmlns:p14="http://schemas.microsoft.com/office/powerpoint/2010/main" val="267790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Finding a Project</a:t>
            </a:r>
          </a:p>
        </p:txBody>
      </p:sp>
      <p:sp>
        <p:nvSpPr>
          <p:cNvPr id="16387" name="Content Placeholder 2"/>
          <p:cNvSpPr>
            <a:spLocks noGrp="1"/>
          </p:cNvSpPr>
          <p:nvPr>
            <p:ph idx="1"/>
          </p:nvPr>
        </p:nvSpPr>
        <p:spPr>
          <a:xfrm>
            <a:off x="457200" y="1143000"/>
            <a:ext cx="8229600" cy="4724400"/>
          </a:xfrm>
        </p:spPr>
        <p:txBody>
          <a:bodyPr/>
          <a:lstStyle/>
          <a:p>
            <a:r>
              <a:rPr lang="en-US" sz="2600" dirty="0" smtClean="0"/>
              <a:t>The best projects build on existing relationships and past successful projects.</a:t>
            </a:r>
          </a:p>
          <a:p>
            <a:r>
              <a:rPr lang="en-US" sz="2600" dirty="0" smtClean="0"/>
              <a:t>Consult with a “Friends of District ______” contact.</a:t>
            </a:r>
          </a:p>
          <a:p>
            <a:r>
              <a:rPr lang="en-US" sz="2600" dirty="0" smtClean="0"/>
              <a:t>Find new partners and projects on </a:t>
            </a:r>
            <a:r>
              <a:rPr lang="en-US" sz="2600" dirty="0" smtClean="0">
                <a:hlinkClick r:id="rId3"/>
              </a:rPr>
              <a:t>www.matchinggrants.org/global</a:t>
            </a:r>
            <a:r>
              <a:rPr lang="en-US" sz="2600" dirty="0" smtClean="0"/>
              <a:t>. </a:t>
            </a:r>
          </a:p>
          <a:p>
            <a:r>
              <a:rPr lang="en-US" sz="2600" dirty="0"/>
              <a:t>Go to a Global Grant Fair</a:t>
            </a:r>
          </a:p>
          <a:p>
            <a:r>
              <a:rPr lang="en-US" sz="2600" dirty="0"/>
              <a:t>Visit exhibitors at the RI Convention</a:t>
            </a:r>
          </a:p>
          <a:p>
            <a:r>
              <a:rPr lang="en-US" sz="2600" b="1" dirty="0" smtClean="0"/>
              <a:t>Before committing to a new partnership, correspond with the Host Club and determine the timeliness and quality of their responses.</a:t>
            </a:r>
          </a:p>
        </p:txBody>
      </p:sp>
      <p:sp>
        <p:nvSpPr>
          <p:cNvPr id="16388" name="Footer Placeholder 3"/>
          <p:cNvSpPr>
            <a:spLocks noGrp="1"/>
          </p:cNvSpPr>
          <p:nvPr>
            <p:ph type="ftr" sz="quarter" idx="10"/>
          </p:nvPr>
        </p:nvSpPr>
        <p:spPr>
          <a:noFill/>
        </p:spPr>
        <p:txBody>
          <a:bodyPr/>
          <a:lstStyle/>
          <a:p>
            <a:r>
              <a:rPr lang="en-US" smtClean="0"/>
              <a:t>Global Grants</a:t>
            </a:r>
          </a:p>
        </p:txBody>
      </p:sp>
      <p:sp>
        <p:nvSpPr>
          <p:cNvPr id="16389" name="Slide Number Placeholder 4"/>
          <p:cNvSpPr>
            <a:spLocks noGrp="1"/>
          </p:cNvSpPr>
          <p:nvPr>
            <p:ph type="sldNum" sz="quarter" idx="11"/>
          </p:nvPr>
        </p:nvSpPr>
        <p:spPr>
          <a:noFill/>
        </p:spPr>
        <p:txBody>
          <a:bodyPr/>
          <a:lstStyle/>
          <a:p>
            <a:r>
              <a:rPr lang="en-US" smtClean="0"/>
              <a:t>Slide </a:t>
            </a:r>
            <a:fld id="{60E9442E-CC4A-4AE7-9CE8-4937EC94A9F2}" type="slidenum">
              <a:rPr lang="en-US" smtClean="0"/>
              <a:pPr/>
              <a:t>20</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3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 calcmode="lin" valueType="num">
                                      <p:cBhvr>
                                        <p:cTn id="14"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63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638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 calcmode="lin" valueType="num">
                                      <p:cBhvr>
                                        <p:cTn id="21"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63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638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387">
                                            <p:txEl>
                                              <p:pRg st="3" end="3"/>
                                            </p:txEl>
                                          </p:spTgt>
                                        </p:tgtEl>
                                        <p:attrNameLst>
                                          <p:attrName>style.visibility</p:attrName>
                                        </p:attrNameLst>
                                      </p:cBhvr>
                                      <p:to>
                                        <p:strVal val="visible"/>
                                      </p:to>
                                    </p:set>
                                    <p:anim calcmode="lin" valueType="num">
                                      <p:cBhvr>
                                        <p:cTn id="28"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638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638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6387">
                                            <p:txEl>
                                              <p:pRg st="4" end="4"/>
                                            </p:txEl>
                                          </p:spTgt>
                                        </p:tgtEl>
                                        <p:attrNameLst>
                                          <p:attrName>style.visibility</p:attrName>
                                        </p:attrNameLst>
                                      </p:cBhvr>
                                      <p:to>
                                        <p:strVal val="visible"/>
                                      </p:to>
                                    </p:set>
                                    <p:anim calcmode="lin" valueType="num">
                                      <p:cBhvr>
                                        <p:cTn id="35"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638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638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6387">
                                            <p:txEl>
                                              <p:pRg st="5" end="5"/>
                                            </p:txEl>
                                          </p:spTgt>
                                        </p:tgtEl>
                                        <p:attrNameLst>
                                          <p:attrName>style.visibility</p:attrName>
                                        </p:attrNameLst>
                                      </p:cBhvr>
                                      <p:to>
                                        <p:strVal val="visible"/>
                                      </p:to>
                                    </p:set>
                                    <p:anim calcmode="lin" valueType="num">
                                      <p:cBhvr>
                                        <p:cTn id="42" dur="5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638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“Friends of District . .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0194057"/>
              </p:ext>
            </p:extLst>
          </p:nvPr>
        </p:nvGraphicFramePr>
        <p:xfrm>
          <a:off x="419793" y="990600"/>
          <a:ext cx="8229600" cy="4913225"/>
        </p:xfrm>
        <a:graphic>
          <a:graphicData uri="http://schemas.openxmlformats.org/drawingml/2006/table">
            <a:tbl>
              <a:tblPr firstRow="1" bandRow="1">
                <a:tableStyleId>{21E4AEA4-8DFA-4A89-87EB-49C32662AFE0}</a:tableStyleId>
              </a:tblPr>
              <a:tblGrid>
                <a:gridCol w="3829616"/>
                <a:gridCol w="4399984"/>
              </a:tblGrid>
              <a:tr h="635979">
                <a:tc>
                  <a:txBody>
                    <a:bodyPr/>
                    <a:lstStyle/>
                    <a:p>
                      <a:r>
                        <a:rPr lang="en-US" sz="2400" dirty="0" smtClean="0"/>
                        <a:t>District</a:t>
                      </a:r>
                      <a:endParaRPr lang="en-US" sz="2400" dirty="0"/>
                    </a:p>
                  </a:txBody>
                  <a:tcPr anchor="ctr"/>
                </a:tc>
                <a:tc>
                  <a:txBody>
                    <a:bodyPr/>
                    <a:lstStyle/>
                    <a:p>
                      <a:r>
                        <a:rPr lang="en-US" sz="2400" dirty="0" smtClean="0"/>
                        <a:t>Coordinator</a:t>
                      </a:r>
                      <a:endParaRPr lang="en-US" sz="2400" dirty="0"/>
                    </a:p>
                  </a:txBody>
                  <a:tcPr anchor="ctr"/>
                </a:tc>
              </a:tr>
              <a:tr h="721921">
                <a:tc>
                  <a:txBody>
                    <a:bodyPr/>
                    <a:lstStyle/>
                    <a:p>
                      <a:r>
                        <a:rPr lang="en-US" sz="1800" dirty="0" smtClean="0"/>
                        <a:t>3000, India</a:t>
                      </a:r>
                      <a:r>
                        <a:rPr lang="en-US" sz="1800" baseline="0" dirty="0" smtClean="0"/>
                        <a:t> (Tamil Nadu)</a:t>
                      </a:r>
                      <a:endParaRPr lang="en-US" sz="1800" dirty="0"/>
                    </a:p>
                  </a:txBody>
                  <a:tcPr anchor="ctr"/>
                </a:tc>
                <a:tc>
                  <a:txBody>
                    <a:bodyPr/>
                    <a:lstStyle/>
                    <a:p>
                      <a:r>
                        <a:rPr lang="en-US" sz="1800" b="1" dirty="0" smtClean="0"/>
                        <a:t>Dee Doe</a:t>
                      </a:r>
                    </a:p>
                    <a:p>
                      <a:r>
                        <a:rPr lang="en-US" sz="1800" dirty="0" smtClean="0">
                          <a:hlinkClick r:id="rId3"/>
                        </a:rPr>
                        <a:t>Dee@kingsroadinc.com</a:t>
                      </a:r>
                      <a:endParaRPr lang="en-US" sz="1800" dirty="0"/>
                    </a:p>
                  </a:txBody>
                  <a:tcPr anchor="ctr"/>
                </a:tc>
              </a:tr>
              <a:tr h="721921">
                <a:tc>
                  <a:txBody>
                    <a:bodyPr/>
                    <a:lstStyle/>
                    <a:p>
                      <a:r>
                        <a:rPr lang="en-US" sz="1800" dirty="0" smtClean="0"/>
                        <a:t>4100, Mexico</a:t>
                      </a:r>
                      <a:endParaRPr lang="en-US" sz="1800" dirty="0"/>
                    </a:p>
                  </a:txBody>
                  <a:tcPr anchor="ctr"/>
                </a:tc>
                <a:tc>
                  <a:txBody>
                    <a:bodyPr/>
                    <a:lstStyle/>
                    <a:p>
                      <a:r>
                        <a:rPr lang="en-US" sz="1800" b="1" dirty="0" smtClean="0"/>
                        <a:t>Bill</a:t>
                      </a:r>
                      <a:r>
                        <a:rPr lang="en-US" sz="1800" b="1" baseline="0" dirty="0" smtClean="0"/>
                        <a:t> Sparks</a:t>
                      </a:r>
                      <a:endParaRPr lang="en-US" sz="1800" b="0" baseline="0" dirty="0" smtClean="0"/>
                    </a:p>
                    <a:p>
                      <a:r>
                        <a:rPr lang="en-US" sz="1800" dirty="0" smtClean="0">
                          <a:hlinkClick r:id="rId4"/>
                        </a:rPr>
                        <a:t>bsleucadia@hotmail.com</a:t>
                      </a:r>
                      <a:r>
                        <a:rPr lang="en-US" sz="1800" dirty="0" smtClean="0"/>
                        <a:t> </a:t>
                      </a:r>
                    </a:p>
                  </a:txBody>
                  <a:tcPr anchor="ctr"/>
                </a:tc>
              </a:tr>
              <a:tr h="721921">
                <a:tc>
                  <a:txBody>
                    <a:bodyPr/>
                    <a:lstStyle/>
                    <a:p>
                      <a:r>
                        <a:rPr lang="en-US" sz="1800" dirty="0" smtClean="0"/>
                        <a:t>4400, Ecuador</a:t>
                      </a:r>
                      <a:endParaRPr lang="en-US" sz="1800" dirty="0"/>
                    </a:p>
                  </a:txBody>
                  <a:tcPr anchor="ctr"/>
                </a:tc>
                <a:tc>
                  <a:txBody>
                    <a:bodyPr/>
                    <a:lstStyle/>
                    <a:p>
                      <a:r>
                        <a:rPr lang="en-US" sz="1800" b="1" baseline="0" dirty="0" smtClean="0"/>
                        <a:t>David Ballesteros</a:t>
                      </a:r>
                      <a:endParaRPr lang="en-US" sz="1800" b="1" dirty="0" smtClean="0"/>
                    </a:p>
                    <a:p>
                      <a:r>
                        <a:rPr lang="en-US" sz="1800" smtClean="0">
                          <a:hlinkClick r:id="rId5"/>
                        </a:rPr>
                        <a:t>david.ballesteros@sdsu.edu</a:t>
                      </a:r>
                      <a:r>
                        <a:rPr lang="en-US" sz="1800" baseline="0" smtClean="0"/>
                        <a:t> </a:t>
                      </a:r>
                      <a:endParaRPr lang="en-US" sz="1800" dirty="0" smtClean="0"/>
                    </a:p>
                  </a:txBody>
                  <a:tcPr anchor="ctr"/>
                </a:tc>
              </a:tr>
              <a:tr h="721921">
                <a:tc>
                  <a:txBody>
                    <a:bodyPr/>
                    <a:lstStyle/>
                    <a:p>
                      <a:r>
                        <a:rPr lang="en-US" sz="1800" dirty="0" smtClean="0"/>
                        <a:t>9211</a:t>
                      </a:r>
                      <a:r>
                        <a:rPr lang="en-US" sz="1800" baseline="0" dirty="0" smtClean="0"/>
                        <a:t> &amp; 9212</a:t>
                      </a:r>
                      <a:r>
                        <a:rPr lang="en-US" sz="1800" dirty="0" smtClean="0"/>
                        <a:t>, East Africa</a:t>
                      </a:r>
                      <a:endParaRPr lang="en-US" sz="1800" dirty="0"/>
                    </a:p>
                  </a:txBody>
                  <a:tcPr anchor="ctr"/>
                </a:tc>
                <a:tc>
                  <a:txBody>
                    <a:bodyPr/>
                    <a:lstStyle/>
                    <a:p>
                      <a:r>
                        <a:rPr lang="en-US" sz="1800" b="1" dirty="0" smtClean="0"/>
                        <a:t>Philippe</a:t>
                      </a:r>
                      <a:r>
                        <a:rPr lang="en-US" sz="1800" b="1" baseline="0" dirty="0" smtClean="0"/>
                        <a:t> Lamoise</a:t>
                      </a:r>
                    </a:p>
                    <a:p>
                      <a:r>
                        <a:rPr lang="en-US" sz="1800" baseline="0" dirty="0" smtClean="0">
                          <a:hlinkClick r:id="rId6"/>
                        </a:rPr>
                        <a:t>philippe@lamoise.net</a:t>
                      </a:r>
                      <a:r>
                        <a:rPr lang="en-US" sz="1800" baseline="0" dirty="0" smtClean="0"/>
                        <a:t> </a:t>
                      </a:r>
                      <a:endParaRPr lang="en-US" sz="1800" dirty="0"/>
                    </a:p>
                  </a:txBody>
                  <a:tcPr anchor="ctr"/>
                </a:tc>
              </a:tr>
              <a:tr h="721921">
                <a:tc>
                  <a:txBody>
                    <a:bodyPr/>
                    <a:lstStyle/>
                    <a:p>
                      <a:r>
                        <a:rPr lang="en-US" sz="1800" dirty="0" smtClean="0"/>
                        <a:t>9370, South</a:t>
                      </a:r>
                      <a:r>
                        <a:rPr lang="en-US" sz="1800" baseline="0" dirty="0" smtClean="0"/>
                        <a:t> Africa</a:t>
                      </a:r>
                      <a:endParaRPr lang="en-US" sz="1800" dirty="0"/>
                    </a:p>
                  </a:txBody>
                  <a:tcPr anchor="ctr"/>
                </a:tc>
                <a:tc>
                  <a:txBody>
                    <a:bodyPr/>
                    <a:lstStyle/>
                    <a:p>
                      <a:r>
                        <a:rPr lang="en-US" sz="1800" b="1" dirty="0" smtClean="0"/>
                        <a:t>Marty</a:t>
                      </a:r>
                      <a:r>
                        <a:rPr lang="en-US" sz="1800" b="1" baseline="0" dirty="0" smtClean="0"/>
                        <a:t> Rosenstein</a:t>
                      </a:r>
                    </a:p>
                    <a:p>
                      <a:r>
                        <a:rPr lang="en-US" sz="1800" b="0" baseline="0" dirty="0" smtClean="0">
                          <a:hlinkClick r:id="rId7"/>
                        </a:rPr>
                        <a:t>shamartr@hotmail.com</a:t>
                      </a:r>
                      <a:r>
                        <a:rPr lang="en-US" sz="1800" b="0" baseline="0" dirty="0" smtClean="0"/>
                        <a:t> </a:t>
                      </a:r>
                      <a:endParaRPr lang="en-US" sz="1800" b="0" dirty="0" smtClean="0"/>
                    </a:p>
                  </a:txBody>
                  <a:tcPr anchor="ctr"/>
                </a:tc>
              </a:tr>
              <a:tr h="667641">
                <a:tc>
                  <a:txBody>
                    <a:bodyPr/>
                    <a:lstStyle/>
                    <a:p>
                      <a:r>
                        <a:rPr lang="en-US" sz="1800" dirty="0" smtClean="0"/>
                        <a:t>3400 (3420), Indonesia</a:t>
                      </a:r>
                      <a:endParaRPr lang="en-US" sz="1800" dirty="0"/>
                    </a:p>
                  </a:txBody>
                  <a:tcPr anchor="ctr"/>
                </a:tc>
                <a:tc>
                  <a:txBody>
                    <a:bodyPr/>
                    <a:lstStyle/>
                    <a:p>
                      <a:r>
                        <a:rPr lang="en-US" sz="1800" b="1" dirty="0" smtClean="0"/>
                        <a:t>Kathleen Roche-</a:t>
                      </a:r>
                      <a:r>
                        <a:rPr lang="en-US" sz="1800" b="1" dirty="0" err="1" smtClean="0"/>
                        <a:t>Tansey</a:t>
                      </a:r>
                      <a:endParaRPr lang="en-US" sz="1800" b="1" dirty="0" smtClean="0"/>
                    </a:p>
                    <a:p>
                      <a:r>
                        <a:rPr lang="en-US" sz="1800" dirty="0" smtClean="0">
                          <a:hlinkClick r:id="rId8"/>
                        </a:rPr>
                        <a:t>roche-tansey@roadrunner.com</a:t>
                      </a:r>
                      <a:r>
                        <a:rPr lang="en-US" sz="1800" dirty="0" smtClean="0"/>
                        <a:t> </a:t>
                      </a:r>
                      <a:endParaRPr lang="en-US" sz="1800" dirty="0"/>
                    </a:p>
                  </a:txBody>
                  <a:tcPr anchor="ctr"/>
                </a:tc>
              </a:tr>
            </a:tbl>
          </a:graphicData>
        </a:graphic>
      </p:graphicFrame>
      <p:sp>
        <p:nvSpPr>
          <p:cNvPr id="17431" name="Footer Placeholder 3"/>
          <p:cNvSpPr>
            <a:spLocks noGrp="1"/>
          </p:cNvSpPr>
          <p:nvPr>
            <p:ph type="ftr" sz="quarter" idx="10"/>
          </p:nvPr>
        </p:nvSpPr>
        <p:spPr>
          <a:noFill/>
        </p:spPr>
        <p:txBody>
          <a:bodyPr/>
          <a:lstStyle/>
          <a:p>
            <a:r>
              <a:rPr lang="en-US" smtClean="0"/>
              <a:t>Global Grants</a:t>
            </a:r>
          </a:p>
        </p:txBody>
      </p:sp>
      <p:sp>
        <p:nvSpPr>
          <p:cNvPr id="17432" name="Slide Number Placeholder 4"/>
          <p:cNvSpPr>
            <a:spLocks noGrp="1"/>
          </p:cNvSpPr>
          <p:nvPr>
            <p:ph type="sldNum" sz="quarter" idx="11"/>
          </p:nvPr>
        </p:nvSpPr>
        <p:spPr>
          <a:noFill/>
        </p:spPr>
        <p:txBody>
          <a:bodyPr/>
          <a:lstStyle/>
          <a:p>
            <a:r>
              <a:rPr lang="en-US" smtClean="0"/>
              <a:t>Slide </a:t>
            </a:r>
            <a:fld id="{E57F2391-FD6A-4CF3-A821-1ACC289FE33A}" type="slidenum">
              <a:rPr lang="en-US" smtClean="0"/>
              <a:pPr/>
              <a:t>21</a:t>
            </a:fld>
            <a:endParaRPr lang="en-US" smtClean="0"/>
          </a:p>
        </p:txBody>
      </p:sp>
    </p:spTree>
    <p:extLst>
      <p:ext uri="{BB962C8B-B14F-4D97-AF65-F5344CB8AC3E}">
        <p14:creationId xmlns:p14="http://schemas.microsoft.com/office/powerpoint/2010/main" val="16370278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Project</a:t>
            </a:r>
            <a:endParaRPr lang="en-US" dirty="0"/>
          </a:p>
        </p:txBody>
      </p:sp>
      <p:sp>
        <p:nvSpPr>
          <p:cNvPr id="3" name="Content Placeholder 2"/>
          <p:cNvSpPr>
            <a:spLocks noGrp="1"/>
          </p:cNvSpPr>
          <p:nvPr>
            <p:ph idx="1"/>
          </p:nvPr>
        </p:nvSpPr>
        <p:spPr/>
        <p:txBody>
          <a:bodyPr/>
          <a:lstStyle/>
          <a:p>
            <a:r>
              <a:rPr lang="en-US" sz="3200" smtClean="0"/>
              <a:t>Understand the </a:t>
            </a:r>
            <a:r>
              <a:rPr lang="en-US" sz="3200" dirty="0" smtClean="0"/>
              <a:t>needs of the community.</a:t>
            </a:r>
          </a:p>
          <a:p>
            <a:r>
              <a:rPr lang="en-US" sz="3200" dirty="0" smtClean="0"/>
              <a:t>Make sure the community is involved in planning and execution.</a:t>
            </a:r>
          </a:p>
          <a:p>
            <a:r>
              <a:rPr lang="en-US" sz="3200" dirty="0"/>
              <a:t>Make sure there is a way to </a:t>
            </a:r>
            <a:r>
              <a:rPr lang="en-US" sz="3200" dirty="0" smtClean="0"/>
              <a:t>achieve Sustainability.</a:t>
            </a:r>
          </a:p>
          <a:p>
            <a:r>
              <a:rPr lang="en-US" sz="3200" dirty="0"/>
              <a:t>Make sure that everyone understands the </a:t>
            </a:r>
            <a:r>
              <a:rPr lang="en-US" sz="3200" dirty="0" smtClean="0"/>
              <a:t>Stewardship requirements, particularly how the money is handled, and records are kept.</a:t>
            </a:r>
            <a:endParaRPr lang="en-US" sz="3200" dirty="0"/>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22</a:t>
            </a:fld>
            <a:endParaRPr lang="en-US"/>
          </a:p>
        </p:txBody>
      </p:sp>
    </p:spTree>
    <p:extLst>
      <p:ext uri="{BB962C8B-B14F-4D97-AF65-F5344CB8AC3E}">
        <p14:creationId xmlns:p14="http://schemas.microsoft.com/office/powerpoint/2010/main" val="1090869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Global  Grant Funding</a:t>
            </a:r>
          </a:p>
        </p:txBody>
      </p:sp>
      <p:sp>
        <p:nvSpPr>
          <p:cNvPr id="18435" name="Content Placeholder 2"/>
          <p:cNvSpPr>
            <a:spLocks noGrp="1"/>
          </p:cNvSpPr>
          <p:nvPr>
            <p:ph idx="1"/>
          </p:nvPr>
        </p:nvSpPr>
        <p:spPr/>
        <p:txBody>
          <a:bodyPr/>
          <a:lstStyle/>
          <a:p>
            <a:r>
              <a:rPr lang="en-US" sz="2000" dirty="0" smtClean="0"/>
              <a:t>Cash provided by Clubs, Members, and other sources.</a:t>
            </a:r>
          </a:p>
          <a:p>
            <a:endParaRPr lang="en-US" sz="2000" dirty="0" smtClean="0"/>
          </a:p>
          <a:p>
            <a:r>
              <a:rPr lang="en-US" sz="2000" dirty="0" smtClean="0"/>
              <a:t>District Designated Funds (DDF) Match</a:t>
            </a:r>
          </a:p>
          <a:p>
            <a:pPr lvl="1"/>
            <a:r>
              <a:rPr lang="en-US" sz="2000" dirty="0" smtClean="0"/>
              <a:t>Matches Club cash up to $10,000 per club, if allocated by the DRFC.</a:t>
            </a:r>
          </a:p>
          <a:p>
            <a:pPr lvl="1"/>
            <a:r>
              <a:rPr lang="en-US" sz="2000" dirty="0" smtClean="0"/>
              <a:t>Clubs can cooperate to handle larger projects.</a:t>
            </a:r>
          </a:p>
          <a:p>
            <a:pPr lvl="1"/>
            <a:endParaRPr lang="en-US" sz="2000" dirty="0" smtClean="0"/>
          </a:p>
          <a:p>
            <a:r>
              <a:rPr lang="en-US" sz="2000" dirty="0" smtClean="0"/>
              <a:t>RI Match</a:t>
            </a:r>
          </a:p>
          <a:p>
            <a:pPr lvl="1"/>
            <a:r>
              <a:rPr lang="en-US" sz="2000" dirty="0" smtClean="0"/>
              <a:t>Cash is matched at 50%</a:t>
            </a:r>
          </a:p>
          <a:p>
            <a:pPr lvl="1"/>
            <a:r>
              <a:rPr lang="en-US" sz="2000" dirty="0" smtClean="0"/>
              <a:t>DDF is matched at 100%</a:t>
            </a:r>
          </a:p>
          <a:p>
            <a:pPr lvl="1"/>
            <a:r>
              <a:rPr lang="en-US" sz="2000" dirty="0" smtClean="0"/>
              <a:t>RI match must be at least $15,000 (and not more than $200,000)</a:t>
            </a:r>
          </a:p>
          <a:p>
            <a:pPr lvl="1"/>
            <a:r>
              <a:rPr lang="en-US" sz="2000" dirty="0" smtClean="0"/>
              <a:t>Cash from non-Rotary sources can be used, and is now matched by TRF.</a:t>
            </a:r>
          </a:p>
        </p:txBody>
      </p:sp>
      <p:sp>
        <p:nvSpPr>
          <p:cNvPr id="18436" name="Footer Placeholder 3"/>
          <p:cNvSpPr>
            <a:spLocks noGrp="1"/>
          </p:cNvSpPr>
          <p:nvPr>
            <p:ph type="ftr" sz="quarter" idx="10"/>
          </p:nvPr>
        </p:nvSpPr>
        <p:spPr>
          <a:noFill/>
        </p:spPr>
        <p:txBody>
          <a:bodyPr/>
          <a:lstStyle/>
          <a:p>
            <a:r>
              <a:rPr lang="en-US" smtClean="0"/>
              <a:t>Global Grants</a:t>
            </a:r>
          </a:p>
        </p:txBody>
      </p:sp>
      <p:sp>
        <p:nvSpPr>
          <p:cNvPr id="18437" name="Slide Number Placeholder 4"/>
          <p:cNvSpPr>
            <a:spLocks noGrp="1"/>
          </p:cNvSpPr>
          <p:nvPr>
            <p:ph type="sldNum" sz="quarter" idx="11"/>
          </p:nvPr>
        </p:nvSpPr>
        <p:spPr>
          <a:noFill/>
        </p:spPr>
        <p:txBody>
          <a:bodyPr/>
          <a:lstStyle/>
          <a:p>
            <a:r>
              <a:rPr lang="en-US" smtClean="0"/>
              <a:t>Slide </a:t>
            </a:r>
            <a:fld id="{FDDD567B-6DD1-4886-8E18-71855A91F6B9}" type="slidenum">
              <a:rPr lang="en-US" smtClean="0"/>
              <a:pPr/>
              <a:t>23</a:t>
            </a:fld>
            <a:endParaRPr lang="en-US"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Project Funding: A Basic Grant</a:t>
            </a:r>
          </a:p>
        </p:txBody>
      </p:sp>
      <p:sp>
        <p:nvSpPr>
          <p:cNvPr id="19459" name="Footer Placeholder 2"/>
          <p:cNvSpPr>
            <a:spLocks noGrp="1"/>
          </p:cNvSpPr>
          <p:nvPr>
            <p:ph type="ftr" sz="quarter" idx="10"/>
          </p:nvPr>
        </p:nvSpPr>
        <p:spPr>
          <a:noFill/>
        </p:spPr>
        <p:txBody>
          <a:bodyPr/>
          <a:lstStyle/>
          <a:p>
            <a:r>
              <a:rPr lang="en-US" smtClean="0"/>
              <a:t>Global Grants</a:t>
            </a:r>
          </a:p>
        </p:txBody>
      </p:sp>
      <p:sp>
        <p:nvSpPr>
          <p:cNvPr id="19460" name="Slide Number Placeholder 3"/>
          <p:cNvSpPr>
            <a:spLocks noGrp="1"/>
          </p:cNvSpPr>
          <p:nvPr>
            <p:ph type="sldNum" sz="quarter" idx="11"/>
          </p:nvPr>
        </p:nvSpPr>
        <p:spPr>
          <a:noFill/>
        </p:spPr>
        <p:txBody>
          <a:bodyPr/>
          <a:lstStyle/>
          <a:p>
            <a:r>
              <a:rPr lang="en-US" smtClean="0"/>
              <a:t>Slide </a:t>
            </a:r>
            <a:fld id="{3055CFDB-4E7D-4654-AEC4-43FA7ABC39A9}" type="slidenum">
              <a:rPr lang="en-US" smtClean="0"/>
              <a:pPr/>
              <a:t>24</a:t>
            </a:fld>
            <a:endParaRPr lang="en-US" smtClean="0"/>
          </a:p>
        </p:txBody>
      </p:sp>
      <p:graphicFrame>
        <p:nvGraphicFramePr>
          <p:cNvPr id="6" name="Table 5"/>
          <p:cNvGraphicFramePr>
            <a:graphicFrameLocks noGrp="1"/>
          </p:cNvGraphicFramePr>
          <p:nvPr/>
        </p:nvGraphicFramePr>
        <p:xfrm>
          <a:off x="533400" y="1190625"/>
          <a:ext cx="8229601" cy="4447476"/>
        </p:xfrm>
        <a:graphic>
          <a:graphicData uri="http://schemas.openxmlformats.org/drawingml/2006/table">
            <a:tbl>
              <a:tblPr/>
              <a:tblGrid>
                <a:gridCol w="2521975"/>
                <a:gridCol w="145025"/>
                <a:gridCol w="1144405"/>
                <a:gridCol w="1289430"/>
                <a:gridCol w="1346318"/>
                <a:gridCol w="1782448"/>
              </a:tblGrid>
              <a:tr h="260381">
                <a:tc gridSpan="2">
                  <a:txBody>
                    <a:bodyPr/>
                    <a:lstStyle/>
                    <a:p>
                      <a:pPr algn="l" fontAlgn="b"/>
                      <a:r>
                        <a:rPr lang="en-US" sz="1800" b="1" i="0" u="none" strike="noStrike" dirty="0">
                          <a:solidFill>
                            <a:srgbClr val="000000"/>
                          </a:solidFill>
                          <a:latin typeface="Calibri"/>
                        </a:rPr>
                        <a:t>Club Name (or District)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800" b="1" i="0" u="none" strike="noStrike">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latin typeface="Calibri"/>
                        </a:rPr>
                        <a:t>District</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 Cash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 DDF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 Total </a:t>
                      </a:r>
                    </a:p>
                  </a:txBody>
                  <a:tcPr marL="0" marR="0" marT="0" marB="0" anchor="b">
                    <a:lnL>
                      <a:noFill/>
                    </a:lnL>
                    <a:lnR>
                      <a:noFill/>
                    </a:lnR>
                    <a:lnT>
                      <a:noFill/>
                    </a:lnT>
                    <a:lnB>
                      <a:noFill/>
                    </a:lnB>
                  </a:tcPr>
                </a:tc>
              </a:tr>
              <a:tr h="320892">
                <a:tc gridSpan="2">
                  <a:txBody>
                    <a:bodyPr/>
                    <a:lstStyle/>
                    <a:p>
                      <a:pPr algn="l" fontAlgn="b"/>
                      <a:r>
                        <a:rPr lang="en-US" sz="1800" b="1" i="0" u="none" strike="noStrike" dirty="0" smtClean="0">
                          <a:solidFill>
                            <a:srgbClr val="000000"/>
                          </a:solidFill>
                          <a:latin typeface="Calibri"/>
                        </a:rPr>
                        <a:t>Host Sponsor </a:t>
                      </a:r>
                      <a:r>
                        <a:rPr lang="en-US" sz="1800" b="1" i="0" u="none" strike="noStrike" dirty="0">
                          <a:solidFill>
                            <a:srgbClr val="000000"/>
                          </a:solidFill>
                          <a:latin typeface="Calibri"/>
                        </a:rPr>
                        <a:t>Club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1800" b="1" i="0" u="none" strike="noStrike" dirty="0" smtClean="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800" b="1" i="0" u="none" strike="noStrike" dirty="0">
                          <a:solidFill>
                            <a:srgbClr val="000000"/>
                          </a:solidFill>
                          <a:latin typeface="Calibri"/>
                        </a:rPr>
                        <a:t> </a:t>
                      </a:r>
                      <a:r>
                        <a:rPr lang="en-US" sz="1800" b="1" i="0" u="none" strike="noStrike" dirty="0" smtClean="0">
                          <a:solidFill>
                            <a:srgbClr val="000000"/>
                          </a:solidFill>
                          <a:latin typeface="Calibri"/>
                        </a:rPr>
                        <a:t>4400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8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en-US" sz="18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336936">
                <a:tc gridSpan="2">
                  <a:txBody>
                    <a:bodyPr/>
                    <a:lstStyle/>
                    <a:p>
                      <a:pPr algn="l" fontAlgn="b"/>
                      <a:r>
                        <a:rPr lang="en-US" sz="1800" b="1" i="0" u="none" strike="noStrike" dirty="0" smtClean="0">
                          <a:solidFill>
                            <a:srgbClr val="000000"/>
                          </a:solidFill>
                          <a:latin typeface="Calibri"/>
                        </a:rPr>
                        <a:t>International Sponsor Club</a:t>
                      </a:r>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pPr algn="ctr" fontAlgn="b"/>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800" b="1" i="0" u="none" strike="noStrike" dirty="0">
                          <a:solidFill>
                            <a:srgbClr val="000000"/>
                          </a:solidFill>
                          <a:latin typeface="Calibri"/>
                        </a:rPr>
                        <a:t>5340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800" b="1" i="0" u="none" strike="noStrike" dirty="0" smtClean="0">
                          <a:solidFill>
                            <a:srgbClr val="000000"/>
                          </a:solidFill>
                          <a:latin typeface="Calibri"/>
                        </a:rPr>
                        <a:t>$10,000 </a:t>
                      </a:r>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800" b="1" i="0" u="none" strike="noStrike" dirty="0" smtClean="0">
                          <a:solidFill>
                            <a:srgbClr val="000000"/>
                          </a:solidFill>
                          <a:latin typeface="Calibri"/>
                        </a:rPr>
                        <a:t>$10,000 </a:t>
                      </a:r>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1800" b="1" i="0" u="none" strike="noStrike" dirty="0" smtClean="0">
                          <a:solidFill>
                            <a:srgbClr val="000000"/>
                          </a:solidFill>
                          <a:latin typeface="Calibri"/>
                        </a:rPr>
                        <a:t>$20,000 </a:t>
                      </a:r>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320892">
                <a:tc gridSpan="2">
                  <a:txBody>
                    <a:bodyPr/>
                    <a:lstStyle/>
                    <a:p>
                      <a:pPr algn="l" fontAlgn="b"/>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pPr algn="ctr" fontAlgn="b"/>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endParaRPr lang="en-US"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800" b="1" i="0" u="none" strike="noStrike" dirty="0" smtClean="0">
                          <a:solidFill>
                            <a:srgbClr val="000000"/>
                          </a:solidFill>
                          <a:latin typeface="Calibri"/>
                        </a:rPr>
                        <a:t> </a:t>
                      </a:r>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320892">
                <a:tc gridSpan="2">
                  <a:txBody>
                    <a:bodyPr/>
                    <a:lstStyle/>
                    <a:p>
                      <a:pPr algn="l" fontAlgn="b"/>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pPr algn="ctr" fontAlgn="b"/>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endParaRPr lang="en-US"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en-US" sz="1800" b="1" i="0" u="none" strike="noStrike" dirty="0" smtClean="0">
                          <a:solidFill>
                            <a:srgbClr val="000000"/>
                          </a:solidFill>
                          <a:latin typeface="Calibri"/>
                        </a:rPr>
                        <a:t> </a:t>
                      </a:r>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320892">
                <a:tc gridSpan="2">
                  <a:txBody>
                    <a:bodyPr/>
                    <a:lstStyle/>
                    <a:p>
                      <a:pPr algn="l" fontAlgn="b"/>
                      <a:r>
                        <a:rPr lang="en-US" sz="18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pPr algn="ctr" fontAlgn="b"/>
                      <a:endParaRPr lang="en-US" sz="1800" b="1"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8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8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8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336936">
                <a:tc gridSpan="2">
                  <a:txBody>
                    <a:bodyPr/>
                    <a:lstStyle/>
                    <a:p>
                      <a:pPr algn="l" fontAlgn="b"/>
                      <a:r>
                        <a:rPr lang="en-US" sz="18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pPr algn="ctr" fontAlgn="b"/>
                      <a:endParaRPr lang="en-US" sz="1800" b="1"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en-US" sz="18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8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8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800" b="1"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320892">
                <a:tc gridSpan="3">
                  <a:txBody>
                    <a:bodyPr/>
                    <a:lstStyle/>
                    <a:p>
                      <a:pPr algn="r" fontAlgn="b"/>
                      <a:r>
                        <a:rPr lang="en-US" sz="1800" b="1" i="0" u="none" strike="noStrike" dirty="0">
                          <a:solidFill>
                            <a:srgbClr val="000000"/>
                          </a:solidFill>
                          <a:latin typeface="Calibri"/>
                        </a:rPr>
                        <a:t>Club Cash and Total DDF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r" fontAlgn="b"/>
                      <a:r>
                        <a:rPr lang="en-US" sz="1800" b="1" i="0" u="none" strike="noStrike" dirty="0" smtClean="0">
                          <a:solidFill>
                            <a:srgbClr val="000000"/>
                          </a:solidFill>
                          <a:latin typeface="Calibri"/>
                        </a:rPr>
                        <a:t>$10,000</a:t>
                      </a:r>
                      <a:endParaRPr lang="en-US" sz="18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1" i="0" u="none" strike="noStrike" dirty="0" smtClean="0">
                          <a:solidFill>
                            <a:srgbClr val="000000"/>
                          </a:solidFill>
                          <a:latin typeface="Calibri"/>
                        </a:rPr>
                        <a:t>$10,000</a:t>
                      </a:r>
                      <a:endParaRPr lang="en-US" sz="18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800" b="1" i="0" u="none" strike="noStrike" dirty="0" smtClean="0">
                          <a:solidFill>
                            <a:srgbClr val="000000"/>
                          </a:solidFill>
                          <a:latin typeface="Calibri"/>
                        </a:rPr>
                        <a:t>$20,000</a:t>
                      </a:r>
                      <a:endParaRPr lang="en-US" sz="1800" b="1" i="0" u="none" strike="noStrike" dirty="0">
                        <a:solidFill>
                          <a:srgbClr val="000000"/>
                        </a:solidFill>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320892">
                <a:tc>
                  <a:txBody>
                    <a:bodyPr/>
                    <a:lstStyle/>
                    <a:p>
                      <a:pPr algn="l" fontAlgn="b"/>
                      <a:endParaRPr lang="en-US" sz="1800" b="1" i="0" u="none" strike="noStrike" dirty="0">
                        <a:solidFill>
                          <a:srgbClr val="000000"/>
                        </a:solidFill>
                        <a:latin typeface="Calibri"/>
                      </a:endParaRPr>
                    </a:p>
                  </a:txBody>
                  <a:tcPr marL="0" marR="0" marT="0" marB="0" anchor="b">
                    <a:lnL>
                      <a:noFill/>
                    </a:lnL>
                    <a:lnR>
                      <a:noFill/>
                    </a:lnR>
                    <a:lnT>
                      <a:noFill/>
                    </a:lnT>
                    <a:lnB>
                      <a:noFill/>
                    </a:lnB>
                  </a:tcPr>
                </a:tc>
                <a:tc gridSpan="2">
                  <a:txBody>
                    <a:bodyPr/>
                    <a:lstStyle/>
                    <a:p>
                      <a:pPr algn="r" fontAlgn="b"/>
                      <a:r>
                        <a:rPr lang="en-US" sz="1800" b="1" i="0" u="none" strike="noStrike" dirty="0">
                          <a:solidFill>
                            <a:srgbClr val="000000"/>
                          </a:solidFill>
                          <a:latin typeface="Calibri"/>
                        </a:rPr>
                        <a:t>TRF match %</a:t>
                      </a: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800" b="1" i="0" u="none" strike="noStrike" dirty="0">
                          <a:solidFill>
                            <a:srgbClr val="000000"/>
                          </a:solidFill>
                          <a:latin typeface="Calibri"/>
                        </a:rPr>
                        <a:t>50%</a:t>
                      </a:r>
                    </a:p>
                  </a:txBody>
                  <a:tcPr marL="0" marR="0" marT="0" marB="0" anchor="b">
                    <a:lnL>
                      <a:noFill/>
                    </a:lnL>
                    <a:lnR>
                      <a:noFill/>
                    </a:lnR>
                    <a:lnT>
                      <a:noFill/>
                    </a:lnT>
                    <a:lnB>
                      <a:noFill/>
                    </a:lnB>
                  </a:tcPr>
                </a:tc>
                <a:tc>
                  <a:txBody>
                    <a:bodyPr/>
                    <a:lstStyle/>
                    <a:p>
                      <a:pPr algn="r" fontAlgn="b"/>
                      <a:r>
                        <a:rPr lang="en-US" sz="1800" b="1" i="0" u="none" strike="noStrike" dirty="0">
                          <a:solidFill>
                            <a:srgbClr val="000000"/>
                          </a:solidFill>
                          <a:latin typeface="Calibri"/>
                        </a:rPr>
                        <a:t>100%</a:t>
                      </a:r>
                    </a:p>
                  </a:txBody>
                  <a:tcPr marL="0" marR="0" marT="0" marB="0" anchor="b">
                    <a:lnL>
                      <a:noFill/>
                    </a:lnL>
                    <a:lnR>
                      <a:noFill/>
                    </a:lnR>
                    <a:lnT>
                      <a:noFill/>
                    </a:lnT>
                    <a:lnB>
                      <a:noFill/>
                    </a:lnB>
                  </a:tcPr>
                </a:tc>
                <a:tc>
                  <a:txBody>
                    <a:bodyPr/>
                    <a:lstStyle/>
                    <a:p>
                      <a:pPr algn="l" fontAlgn="b"/>
                      <a:endParaRPr lang="en-US" sz="1800" b="1" i="0" u="none" strike="noStrike" dirty="0">
                        <a:solidFill>
                          <a:srgbClr val="000000"/>
                        </a:solidFill>
                        <a:latin typeface="Calibri"/>
                      </a:endParaRPr>
                    </a:p>
                  </a:txBody>
                  <a:tcPr marL="0" marR="0" marT="0" marB="0" anchor="b">
                    <a:lnL>
                      <a:noFill/>
                    </a:lnL>
                    <a:lnR>
                      <a:noFill/>
                    </a:lnR>
                    <a:lnT>
                      <a:noFill/>
                    </a:lnT>
                    <a:lnB>
                      <a:noFill/>
                    </a:lnB>
                  </a:tcPr>
                </a:tc>
              </a:tr>
              <a:tr h="320892">
                <a:tc>
                  <a:txBody>
                    <a:bodyPr/>
                    <a:lstStyle/>
                    <a:p>
                      <a:pPr algn="l" fontAlgn="b"/>
                      <a:endParaRPr lang="en-US" sz="1800" b="1" i="0" u="none" strike="noStrike" dirty="0">
                        <a:solidFill>
                          <a:srgbClr val="000000"/>
                        </a:solidFill>
                        <a:latin typeface="Calibri"/>
                      </a:endParaRPr>
                    </a:p>
                  </a:txBody>
                  <a:tcPr marL="0" marR="0" marT="0" marB="0" anchor="b">
                    <a:lnL>
                      <a:noFill/>
                    </a:lnL>
                    <a:lnR>
                      <a:noFill/>
                    </a:lnR>
                    <a:lnT>
                      <a:noFill/>
                    </a:lnT>
                    <a:lnB>
                      <a:noFill/>
                    </a:lnB>
                  </a:tcPr>
                </a:tc>
                <a:tc gridSpan="2">
                  <a:txBody>
                    <a:bodyPr/>
                    <a:lstStyle/>
                    <a:p>
                      <a:pPr algn="r" fontAlgn="b"/>
                      <a:r>
                        <a:rPr lang="en-US" sz="1800" b="1" i="0" u="none" strike="noStrike" dirty="0">
                          <a:solidFill>
                            <a:srgbClr val="000000"/>
                          </a:solidFill>
                          <a:latin typeface="Calibri"/>
                        </a:rPr>
                        <a:t>TRF match </a:t>
                      </a:r>
                      <a:r>
                        <a:rPr lang="en-US" sz="1800" b="1" i="0" u="none" strike="noStrike" dirty="0" smtClean="0">
                          <a:solidFill>
                            <a:srgbClr val="000000"/>
                          </a:solidFill>
                          <a:latin typeface="Calibri"/>
                        </a:rPr>
                        <a:t>:</a:t>
                      </a:r>
                      <a:endParaRPr lang="en-US" sz="18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US"/>
                    </a:p>
                  </a:txBody>
                  <a:tcPr/>
                </a:tc>
                <a:tc>
                  <a:txBody>
                    <a:bodyPr/>
                    <a:lstStyle/>
                    <a:p>
                      <a:pPr algn="r" fontAlgn="b"/>
                      <a:r>
                        <a:rPr lang="en-US" sz="1800" b="1" i="0" u="none" strike="noStrike" dirty="0" smtClean="0">
                          <a:solidFill>
                            <a:srgbClr val="000000"/>
                          </a:solidFill>
                          <a:latin typeface="Calibri"/>
                        </a:rPr>
                        <a:t>$5,000</a:t>
                      </a:r>
                      <a:endParaRPr lang="en-US" sz="18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800" b="1" i="0" u="none" strike="noStrike" dirty="0" smtClean="0">
                          <a:solidFill>
                            <a:srgbClr val="000000"/>
                          </a:solidFill>
                          <a:latin typeface="Calibri"/>
                        </a:rPr>
                        <a:t>$10,000</a:t>
                      </a:r>
                      <a:endParaRPr lang="en-US" sz="18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r" fontAlgn="b"/>
                      <a:r>
                        <a:rPr lang="en-US" sz="1800" b="1" i="0" u="none" strike="noStrike" dirty="0" smtClean="0">
                          <a:solidFill>
                            <a:srgbClr val="000000"/>
                          </a:solidFill>
                          <a:latin typeface="Calibri"/>
                        </a:rPr>
                        <a:t>$15,000</a:t>
                      </a:r>
                      <a:endParaRPr lang="en-US" sz="1800" b="1" i="0" u="none" strike="noStrike" dirty="0">
                        <a:solidFill>
                          <a:srgbClr val="000000"/>
                        </a:solidFill>
                        <a:latin typeface="Calibri"/>
                      </a:endParaRPr>
                    </a:p>
                  </a:txBody>
                  <a:tcPr marL="0" marR="0" marT="0" marB="0" anchor="b">
                    <a:lnL>
                      <a:noFill/>
                    </a:lnL>
                    <a:lnR>
                      <a:noFill/>
                    </a:lnR>
                    <a:lnT>
                      <a:noFill/>
                    </a:lnT>
                    <a:lnB>
                      <a:noFill/>
                    </a:lnB>
                  </a:tcPr>
                </a:tc>
              </a:tr>
              <a:tr h="320892">
                <a:tc>
                  <a:txBody>
                    <a:bodyPr/>
                    <a:lstStyle/>
                    <a:p>
                      <a:pPr algn="l" fontAlgn="b"/>
                      <a:endParaRPr lang="en-US" sz="1800" b="1" i="0" u="none" strike="noStrike" dirty="0">
                        <a:solidFill>
                          <a:srgbClr val="000000"/>
                        </a:solidFill>
                        <a:latin typeface="Calibri"/>
                      </a:endParaRPr>
                    </a:p>
                  </a:txBody>
                  <a:tcPr marL="0" marR="0" marT="0" marB="0" anchor="b">
                    <a:lnL>
                      <a:noFill/>
                    </a:lnL>
                    <a:lnR>
                      <a:noFill/>
                    </a:lnR>
                    <a:lnT>
                      <a:noFill/>
                    </a:lnT>
                    <a:lnB>
                      <a:noFill/>
                    </a:lnB>
                  </a:tcPr>
                </a:tc>
                <a:tc gridSpan="2">
                  <a:txBody>
                    <a:bodyPr/>
                    <a:lstStyle/>
                    <a:p>
                      <a:pPr algn="r" fontAlgn="b"/>
                      <a:endParaRPr lang="en-US" sz="1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800" b="1" i="0" u="none" strike="noStrike" dirty="0">
                        <a:solidFill>
                          <a:srgbClr val="000000"/>
                        </a:solidFill>
                        <a:latin typeface="Calibri"/>
                      </a:endParaRPr>
                    </a:p>
                  </a:txBody>
                  <a:tcPr marL="0" marR="0" marT="0" marB="0" anchor="b">
                    <a:lnL>
                      <a:noFill/>
                    </a:lnL>
                    <a:lnR>
                      <a:noFill/>
                    </a:lnR>
                    <a:lnT>
                      <a:noFill/>
                    </a:lnT>
                    <a:lnB>
                      <a:noFill/>
                    </a:lnB>
                  </a:tcPr>
                </a:tc>
              </a:tr>
              <a:tr h="320892">
                <a:tc>
                  <a:txBody>
                    <a:bodyPr/>
                    <a:lstStyle/>
                    <a:p>
                      <a:pPr algn="l" fontAlgn="b"/>
                      <a:endParaRPr lang="en-US" sz="18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r" fontAlgn="b"/>
                      <a:r>
                        <a:rPr lang="en-US" sz="1800" b="1" i="0" u="none" strike="noStrike" dirty="0">
                          <a:solidFill>
                            <a:srgbClr val="000000"/>
                          </a:solidFill>
                          <a:latin typeface="Calibri"/>
                        </a:rPr>
                        <a:t>District 5340 DDF:</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b"/>
                      <a:r>
                        <a:rPr lang="en-US" sz="1800" b="1" i="0" u="none" strike="noStrike" dirty="0" smtClean="0">
                          <a:solidFill>
                            <a:srgbClr val="000000"/>
                          </a:solidFill>
                          <a:latin typeface="Calibri"/>
                        </a:rPr>
                        <a:t>$10,000</a:t>
                      </a:r>
                      <a:endParaRPr lang="en-US" sz="18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r>
              <a:tr h="336936">
                <a:tc>
                  <a:txBody>
                    <a:bodyPr/>
                    <a:lstStyle/>
                    <a:p>
                      <a:pPr algn="l" fontAlgn="b"/>
                      <a:endParaRPr lang="en-US" sz="1800" b="1" i="0" u="none" strike="noStrike" dirty="0">
                        <a:solidFill>
                          <a:srgbClr val="000000"/>
                        </a:solidFill>
                        <a:latin typeface="Calibri"/>
                      </a:endParaRPr>
                    </a:p>
                  </a:txBody>
                  <a:tcPr marL="0" marR="0" marT="0" marB="0" anchor="b">
                    <a:lnL>
                      <a:noFill/>
                    </a:lnL>
                    <a:lnR>
                      <a:noFill/>
                    </a:lnR>
                    <a:lnT>
                      <a:noFill/>
                    </a:lnT>
                    <a:lnB>
                      <a:noFill/>
                    </a:lnB>
                  </a:tcPr>
                </a:tc>
                <a:tc gridSpan="2">
                  <a:txBody>
                    <a:bodyPr/>
                    <a:lstStyle/>
                    <a:p>
                      <a:pPr algn="l" fontAlgn="b"/>
                      <a:endParaRPr lang="en-US" sz="18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r" fontAlgn="b"/>
                      <a:endParaRPr lang="en-US" sz="18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1"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800" b="1" i="0" u="none" strike="noStrike" dirty="0">
                        <a:solidFill>
                          <a:srgbClr val="000000"/>
                        </a:solidFill>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60381">
                <a:tc>
                  <a:txBody>
                    <a:bodyPr/>
                    <a:lstStyle/>
                    <a:p>
                      <a:pPr algn="l" fontAlgn="b"/>
                      <a:endParaRPr lang="en-US" sz="1800" b="1" i="0" u="none" strike="noStrike" dirty="0">
                        <a:solidFill>
                          <a:srgbClr val="000000"/>
                        </a:solidFill>
                        <a:latin typeface="Calibri"/>
                      </a:endParaRPr>
                    </a:p>
                  </a:txBody>
                  <a:tcPr marL="0" marR="0" marT="0" marB="0" anchor="b">
                    <a:lnL>
                      <a:noFill/>
                    </a:lnL>
                    <a:lnR>
                      <a:noFill/>
                    </a:lnR>
                    <a:lnT>
                      <a:noFill/>
                    </a:lnT>
                    <a:lnB>
                      <a:noFill/>
                    </a:lnB>
                  </a:tcPr>
                </a:tc>
                <a:tc gridSpan="2">
                  <a:txBody>
                    <a:bodyPr/>
                    <a:lstStyle/>
                    <a:p>
                      <a:pPr algn="l" fontAlgn="b"/>
                      <a:endParaRPr lang="en-US" sz="1800" b="1" i="0" u="none" strike="noStrike" dirty="0">
                        <a:solidFill>
                          <a:srgbClr val="000000"/>
                        </a:solidFill>
                        <a:latin typeface="Calibri"/>
                      </a:endParaRPr>
                    </a:p>
                  </a:txBody>
                  <a:tcPr marL="0" marR="0" marT="0" marB="0" anchor="b">
                    <a:lnL>
                      <a:noFill/>
                    </a:lnL>
                    <a:lnR>
                      <a:noFill/>
                    </a:lnR>
                    <a:lnT>
                      <a:noFill/>
                    </a:lnT>
                    <a:lnB>
                      <a:noFill/>
                    </a:lnB>
                  </a:tcPr>
                </a:tc>
                <a:tc hMerge="1">
                  <a:txBody>
                    <a:bodyPr/>
                    <a:lstStyle/>
                    <a:p>
                      <a:endParaRPr lang="en-US"/>
                    </a:p>
                  </a:txBody>
                  <a:tcPr/>
                </a:tc>
                <a:tc gridSpan="2">
                  <a:txBody>
                    <a:bodyPr/>
                    <a:lstStyle/>
                    <a:p>
                      <a:pPr algn="r" fontAlgn="b"/>
                      <a:r>
                        <a:rPr lang="en-US" sz="1800" b="1" i="0" u="none" strike="noStrike" dirty="0">
                          <a:solidFill>
                            <a:srgbClr val="000000"/>
                          </a:solidFill>
                          <a:latin typeface="Calibri"/>
                        </a:rPr>
                        <a:t>Total Project Funding:</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tc>
                  <a:txBody>
                    <a:bodyPr/>
                    <a:lstStyle/>
                    <a:p>
                      <a:pPr algn="r" fontAlgn="b"/>
                      <a:r>
                        <a:rPr lang="en-US" sz="1800" b="1" i="0" u="none" strike="noStrike" dirty="0" smtClean="0">
                          <a:solidFill>
                            <a:srgbClr val="000000"/>
                          </a:solidFill>
                          <a:latin typeface="Calibri"/>
                        </a:rPr>
                        <a:t>$35,000</a:t>
                      </a:r>
                      <a:endParaRPr lang="en-US" sz="18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838200"/>
          </a:xfrm>
        </p:spPr>
        <p:txBody>
          <a:bodyPr/>
          <a:lstStyle/>
          <a:p>
            <a:pPr algn="ctr"/>
            <a:r>
              <a:rPr lang="en-US" smtClean="0"/>
              <a:t>Global Grants – The Process in a Nutshell</a:t>
            </a:r>
          </a:p>
        </p:txBody>
      </p:sp>
      <p:sp>
        <p:nvSpPr>
          <p:cNvPr id="4099" name="Content Placeholder 2"/>
          <p:cNvSpPr>
            <a:spLocks noGrp="1"/>
          </p:cNvSpPr>
          <p:nvPr>
            <p:ph idx="1"/>
          </p:nvPr>
        </p:nvSpPr>
        <p:spPr>
          <a:xfrm>
            <a:off x="457200" y="1219200"/>
            <a:ext cx="8229600" cy="4572000"/>
          </a:xfrm>
        </p:spPr>
        <p:txBody>
          <a:bodyPr/>
          <a:lstStyle/>
          <a:p>
            <a:pPr marL="514350" indent="-514350">
              <a:defRPr/>
            </a:pPr>
            <a:r>
              <a:rPr lang="en-US" sz="2000" dirty="0" smtClean="0"/>
              <a:t>Identify and </a:t>
            </a:r>
            <a:r>
              <a:rPr lang="en-US" sz="2000" b="1" dirty="0" smtClean="0"/>
              <a:t>plan</a:t>
            </a:r>
            <a:r>
              <a:rPr lang="en-US" sz="2000" dirty="0" smtClean="0"/>
              <a:t> the project.</a:t>
            </a:r>
          </a:p>
          <a:p>
            <a:pPr marL="514350" indent="-514350">
              <a:defRPr/>
            </a:pPr>
            <a:r>
              <a:rPr lang="en-US" sz="2000" dirty="0" smtClean="0"/>
              <a:t>On the District 5340 Global Grants </a:t>
            </a:r>
            <a:r>
              <a:rPr lang="en-US" sz="2000" dirty="0" err="1" smtClean="0"/>
              <a:t>Website,apply</a:t>
            </a:r>
            <a:r>
              <a:rPr lang="en-US" sz="2000" dirty="0" smtClean="0"/>
              <a:t> for DDF match:</a:t>
            </a:r>
          </a:p>
          <a:p>
            <a:pPr marL="971550" lvl="1" indent="-514350">
              <a:defRPr/>
            </a:pPr>
            <a:r>
              <a:rPr lang="en-US" sz="1800" dirty="0" smtClean="0"/>
              <a:t>Submit a </a:t>
            </a:r>
            <a:r>
              <a:rPr lang="en-US" sz="1800" b="1" dirty="0" smtClean="0"/>
              <a:t>New Project</a:t>
            </a:r>
            <a:r>
              <a:rPr lang="en-US" sz="1800" dirty="0" smtClean="0"/>
              <a:t>.</a:t>
            </a:r>
          </a:p>
          <a:p>
            <a:pPr marL="971550" lvl="1" indent="-514350">
              <a:defRPr/>
            </a:pPr>
            <a:r>
              <a:rPr lang="en-US" sz="1800" dirty="0" smtClean="0"/>
              <a:t>Complete </a:t>
            </a:r>
            <a:r>
              <a:rPr lang="en-US" sz="1800" b="1" dirty="0" smtClean="0"/>
              <a:t>Description</a:t>
            </a:r>
            <a:r>
              <a:rPr lang="en-US" sz="1800" dirty="0"/>
              <a:t>/</a:t>
            </a:r>
            <a:r>
              <a:rPr lang="en-US" sz="1800" b="1" dirty="0" smtClean="0"/>
              <a:t>Proposal</a:t>
            </a:r>
            <a:r>
              <a:rPr lang="en-US" sz="1800" dirty="0" smtClean="0"/>
              <a:t>.    When </a:t>
            </a:r>
            <a:r>
              <a:rPr lang="en-US" sz="1800" b="1" dirty="0" smtClean="0"/>
              <a:t>DDF </a:t>
            </a:r>
            <a:r>
              <a:rPr lang="en-US" sz="1800" dirty="0" smtClean="0"/>
              <a:t>is approved by the District 5340 Rotary Foundation Committee, continue.</a:t>
            </a:r>
          </a:p>
          <a:p>
            <a:pPr marL="514350" indent="-514350">
              <a:defRPr/>
            </a:pPr>
            <a:r>
              <a:rPr lang="en-US" sz="2000" dirty="0" smtClean="0"/>
              <a:t>On the RI website via Member Access, apply for TRF match:</a:t>
            </a:r>
          </a:p>
          <a:p>
            <a:pPr marL="971550" lvl="1" indent="-514350">
              <a:defRPr/>
            </a:pPr>
            <a:r>
              <a:rPr lang="en-US" sz="1800" dirty="0" smtClean="0"/>
              <a:t>Submit an </a:t>
            </a:r>
            <a:r>
              <a:rPr lang="en-US" sz="1800" b="1" dirty="0" smtClean="0"/>
              <a:t>Application </a:t>
            </a:r>
            <a:r>
              <a:rPr lang="en-US" sz="1800" dirty="0" smtClean="0"/>
              <a:t>to TRF.      When approved,</a:t>
            </a:r>
          </a:p>
          <a:p>
            <a:pPr marL="571500" indent="-514350">
              <a:defRPr/>
            </a:pPr>
            <a:r>
              <a:rPr lang="en-US" sz="2000" dirty="0" smtClean="0"/>
              <a:t>Submit </a:t>
            </a:r>
            <a:r>
              <a:rPr lang="en-US" sz="2000" b="1" dirty="0" smtClean="0"/>
              <a:t>Project</a:t>
            </a:r>
            <a:r>
              <a:rPr lang="en-US" sz="2000" dirty="0" smtClean="0"/>
              <a:t> </a:t>
            </a:r>
            <a:r>
              <a:rPr lang="en-US" sz="2000" b="1" dirty="0" smtClean="0"/>
              <a:t>Bank Account</a:t>
            </a:r>
            <a:r>
              <a:rPr lang="en-US" sz="2000" dirty="0" smtClean="0"/>
              <a:t> Information.</a:t>
            </a:r>
          </a:p>
          <a:p>
            <a:pPr marL="571500" indent="-514350">
              <a:defRPr/>
            </a:pPr>
            <a:r>
              <a:rPr lang="en-US" sz="2000" dirty="0" smtClean="0"/>
              <a:t>Collect the pledged </a:t>
            </a:r>
            <a:r>
              <a:rPr lang="en-US" sz="2000" b="1" dirty="0" smtClean="0"/>
              <a:t>money</a:t>
            </a:r>
            <a:r>
              <a:rPr lang="en-US" sz="2000" dirty="0" smtClean="0"/>
              <a:t>, send it to TRF.</a:t>
            </a:r>
          </a:p>
          <a:p>
            <a:pPr marL="571500" indent="-514350">
              <a:defRPr/>
            </a:pPr>
            <a:r>
              <a:rPr lang="en-US" sz="2000" dirty="0" smtClean="0"/>
              <a:t>TRF transfers the </a:t>
            </a:r>
            <a:r>
              <a:rPr lang="en-US" sz="2000" b="1" dirty="0" smtClean="0"/>
              <a:t>funds</a:t>
            </a:r>
            <a:r>
              <a:rPr lang="en-US" sz="2000" dirty="0" smtClean="0"/>
              <a:t> to the Project Bank </a:t>
            </a:r>
            <a:r>
              <a:rPr lang="en-US" sz="2000" dirty="0"/>
              <a:t>A</a:t>
            </a:r>
            <a:r>
              <a:rPr lang="en-US" sz="2000" dirty="0" smtClean="0"/>
              <a:t>ccount</a:t>
            </a:r>
          </a:p>
          <a:p>
            <a:pPr marL="571500" indent="-514350">
              <a:defRPr/>
            </a:pPr>
            <a:r>
              <a:rPr lang="en-US" sz="2000" dirty="0" smtClean="0"/>
              <a:t> The Clubs </a:t>
            </a:r>
            <a:r>
              <a:rPr lang="en-US" sz="2000" b="1" dirty="0" smtClean="0"/>
              <a:t>implement</a:t>
            </a:r>
            <a:r>
              <a:rPr lang="en-US" sz="2000" dirty="0" smtClean="0"/>
              <a:t> the Project.</a:t>
            </a:r>
          </a:p>
          <a:p>
            <a:pPr marL="571500" indent="-514350">
              <a:defRPr/>
            </a:pPr>
            <a:r>
              <a:rPr lang="en-US" sz="2000" dirty="0" smtClean="0"/>
              <a:t>Submit timely Progress and Final </a:t>
            </a:r>
            <a:r>
              <a:rPr lang="en-US" sz="2000" b="1" dirty="0" smtClean="0"/>
              <a:t>Reports</a:t>
            </a:r>
            <a:endParaRPr lang="en-US" sz="2000" dirty="0" smtClean="0"/>
          </a:p>
          <a:p>
            <a:pPr>
              <a:defRPr/>
            </a:pPr>
            <a:endParaRPr lang="en-US" sz="2000" dirty="0" smtClean="0"/>
          </a:p>
        </p:txBody>
      </p:sp>
      <p:sp>
        <p:nvSpPr>
          <p:cNvPr id="14340" name="Footer Placeholder 3"/>
          <p:cNvSpPr>
            <a:spLocks noGrp="1"/>
          </p:cNvSpPr>
          <p:nvPr>
            <p:ph type="ftr" sz="quarter" idx="10"/>
          </p:nvPr>
        </p:nvSpPr>
        <p:spPr>
          <a:noFill/>
        </p:spPr>
        <p:txBody>
          <a:bodyPr/>
          <a:lstStyle/>
          <a:p>
            <a:r>
              <a:rPr lang="en-US" smtClean="0"/>
              <a:t>Global Grants</a:t>
            </a:r>
          </a:p>
        </p:txBody>
      </p:sp>
      <p:sp>
        <p:nvSpPr>
          <p:cNvPr id="14341" name="Slide Number Placeholder 4"/>
          <p:cNvSpPr>
            <a:spLocks noGrp="1"/>
          </p:cNvSpPr>
          <p:nvPr>
            <p:ph type="sldNum" sz="quarter" idx="11"/>
          </p:nvPr>
        </p:nvSpPr>
        <p:spPr>
          <a:noFill/>
        </p:spPr>
        <p:txBody>
          <a:bodyPr/>
          <a:lstStyle/>
          <a:p>
            <a:r>
              <a:rPr lang="en-US" smtClean="0"/>
              <a:t>Slide </a:t>
            </a:r>
            <a:fld id="{717748E7-A1DF-4DA2-BFA9-31279B833DAC}" type="slidenum">
              <a:rPr lang="en-US" smtClean="0"/>
              <a:pPr/>
              <a:t>25</a:t>
            </a:fld>
            <a:endParaRPr lang="en-US" smtClean="0"/>
          </a:p>
        </p:txBody>
      </p:sp>
    </p:spTree>
    <p:extLst>
      <p:ext uri="{BB962C8B-B14F-4D97-AF65-F5344CB8AC3E}">
        <p14:creationId xmlns:p14="http://schemas.microsoft.com/office/powerpoint/2010/main" val="2478670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additive="base">
                                        <p:cTn id="17"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 calcmode="lin" valueType="num">
                                      <p:cBhvr additive="base">
                                        <p:cTn id="21"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 calcmode="lin" valueType="num">
                                      <p:cBhvr additive="base">
                                        <p:cTn id="27"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9">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calcmode="lin" valueType="num">
                                      <p:cBhvr additive="base">
                                        <p:cTn id="37"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99">
                                            <p:txEl>
                                              <p:pRg st="7" end="7"/>
                                            </p:txEl>
                                          </p:spTgt>
                                        </p:tgtEl>
                                        <p:attrNameLst>
                                          <p:attrName>style.visibility</p:attrName>
                                        </p:attrNameLst>
                                      </p:cBhvr>
                                      <p:to>
                                        <p:strVal val="visible"/>
                                      </p:to>
                                    </p:set>
                                    <p:anim calcmode="lin" valueType="num">
                                      <p:cBhvr additive="base">
                                        <p:cTn id="43" dur="500" fill="hold"/>
                                        <p:tgtEl>
                                          <p:spTgt spid="4099">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9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9">
                                            <p:txEl>
                                              <p:pRg st="8" end="8"/>
                                            </p:txEl>
                                          </p:spTgt>
                                        </p:tgtEl>
                                        <p:attrNameLst>
                                          <p:attrName>style.visibility</p:attrName>
                                        </p:attrNameLst>
                                      </p:cBhvr>
                                      <p:to>
                                        <p:strVal val="visible"/>
                                      </p:to>
                                    </p:set>
                                    <p:anim calcmode="lin" valueType="num">
                                      <p:cBhvr additive="base">
                                        <p:cTn id="49" dur="500" fill="hold"/>
                                        <p:tgtEl>
                                          <p:spTgt spid="4099">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9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099">
                                            <p:txEl>
                                              <p:pRg st="9" end="9"/>
                                            </p:txEl>
                                          </p:spTgt>
                                        </p:tgtEl>
                                        <p:attrNameLst>
                                          <p:attrName>style.visibility</p:attrName>
                                        </p:attrNameLst>
                                      </p:cBhvr>
                                      <p:to>
                                        <p:strVal val="visible"/>
                                      </p:to>
                                    </p:set>
                                    <p:anim calcmode="lin" valueType="num">
                                      <p:cBhvr additive="base">
                                        <p:cTn id="55" dur="500" fill="hold"/>
                                        <p:tgtEl>
                                          <p:spTgt spid="4099">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09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099">
                                            <p:txEl>
                                              <p:pRg st="10" end="10"/>
                                            </p:txEl>
                                          </p:spTgt>
                                        </p:tgtEl>
                                        <p:attrNameLst>
                                          <p:attrName>style.visibility</p:attrName>
                                        </p:attrNameLst>
                                      </p:cBhvr>
                                      <p:to>
                                        <p:strVal val="visible"/>
                                      </p:to>
                                    </p:set>
                                    <p:anim calcmode="lin" valueType="num">
                                      <p:cBhvr additive="base">
                                        <p:cTn id="61" dur="500" fill="hold"/>
                                        <p:tgtEl>
                                          <p:spTgt spid="4099">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9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p>
            <a:r>
              <a:rPr lang="en-US" smtClean="0"/>
              <a:t>Global Grants</a:t>
            </a:r>
          </a:p>
        </p:txBody>
      </p:sp>
      <p:sp>
        <p:nvSpPr>
          <p:cNvPr id="2051" name="Slide Number Placeholder 4"/>
          <p:cNvSpPr>
            <a:spLocks noGrp="1"/>
          </p:cNvSpPr>
          <p:nvPr>
            <p:ph type="sldNum" sz="quarter" idx="11"/>
          </p:nvPr>
        </p:nvSpPr>
        <p:spPr>
          <a:noFill/>
        </p:spPr>
        <p:txBody>
          <a:bodyPr/>
          <a:lstStyle/>
          <a:p>
            <a:r>
              <a:rPr lang="en-US" smtClean="0"/>
              <a:t>Slide </a:t>
            </a:r>
            <a:fld id="{49297AA2-15A6-4E6D-8754-51CF29D73E34}" type="slidenum">
              <a:rPr lang="en-US" smtClean="0"/>
              <a:pPr/>
              <a:t>26</a:t>
            </a:fld>
            <a:endParaRPr lang="en-US" smtClean="0"/>
          </a:p>
        </p:txBody>
      </p:sp>
      <p:sp>
        <p:nvSpPr>
          <p:cNvPr id="2052" name="TextBox 7"/>
          <p:cNvSpPr txBox="1">
            <a:spLocks noChangeArrowheads="1"/>
          </p:cNvSpPr>
          <p:nvPr/>
        </p:nvSpPr>
        <p:spPr bwMode="auto">
          <a:xfrm>
            <a:off x="152400" y="152400"/>
            <a:ext cx="5348288" cy="461963"/>
          </a:xfrm>
          <a:prstGeom prst="rect">
            <a:avLst/>
          </a:prstGeom>
          <a:noFill/>
          <a:ln w="9525">
            <a:noFill/>
            <a:miter lim="800000"/>
            <a:headEnd/>
            <a:tailEnd/>
          </a:ln>
        </p:spPr>
        <p:txBody>
          <a:bodyPr wrap="none">
            <a:spAutoFit/>
          </a:bodyPr>
          <a:lstStyle/>
          <a:p>
            <a:pPr algn="ctr"/>
            <a:r>
              <a:rPr lang="en-US" sz="2400" b="1">
                <a:solidFill>
                  <a:schemeClr val="bg1"/>
                </a:solidFill>
              </a:rPr>
              <a:t>Mentor Training – 27 February 2010</a:t>
            </a:r>
          </a:p>
        </p:txBody>
      </p:sp>
      <p:pic>
        <p:nvPicPr>
          <p:cNvPr id="2053" name="Picture 33" descr="PPT_back2_notext"/>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2054" name="Title 8"/>
          <p:cNvSpPr>
            <a:spLocks noGrp="1"/>
          </p:cNvSpPr>
          <p:nvPr>
            <p:ph type="ctrTitle"/>
          </p:nvPr>
        </p:nvSpPr>
        <p:spPr>
          <a:xfrm>
            <a:off x="685800" y="0"/>
            <a:ext cx="7772400" cy="685800"/>
          </a:xfrm>
        </p:spPr>
        <p:txBody>
          <a:bodyPr/>
          <a:lstStyle/>
          <a:p>
            <a:r>
              <a:rPr lang="en-US" sz="2800" dirty="0" smtClean="0"/>
              <a:t>Grants Management Seminar – </a:t>
            </a:r>
            <a:r>
              <a:rPr lang="en-US" sz="2800" dirty="0"/>
              <a:t>16 March 2013</a:t>
            </a:r>
            <a:endParaRPr lang="en-US" sz="2800" dirty="0" smtClean="0"/>
          </a:p>
        </p:txBody>
      </p:sp>
      <p:sp>
        <p:nvSpPr>
          <p:cNvPr id="11" name="TextBox 10"/>
          <p:cNvSpPr txBox="1"/>
          <p:nvPr/>
        </p:nvSpPr>
        <p:spPr>
          <a:xfrm>
            <a:off x="1833871" y="2849940"/>
            <a:ext cx="5222904" cy="212365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Applying for</a:t>
            </a:r>
          </a:p>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DDF Match</a:t>
            </a:r>
          </a:p>
        </p:txBody>
      </p:sp>
    </p:spTree>
    <p:extLst>
      <p:ext uri="{BB962C8B-B14F-4D97-AF65-F5344CB8AC3E}">
        <p14:creationId xmlns:p14="http://schemas.microsoft.com/office/powerpoint/2010/main" val="22364166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p>
            <a:r>
              <a:rPr lang="en-US" smtClean="0"/>
              <a:t>Global Grants</a:t>
            </a:r>
          </a:p>
        </p:txBody>
      </p:sp>
      <p:sp>
        <p:nvSpPr>
          <p:cNvPr id="2051" name="Slide Number Placeholder 4"/>
          <p:cNvSpPr>
            <a:spLocks noGrp="1"/>
          </p:cNvSpPr>
          <p:nvPr>
            <p:ph type="sldNum" sz="quarter" idx="11"/>
          </p:nvPr>
        </p:nvSpPr>
        <p:spPr>
          <a:noFill/>
        </p:spPr>
        <p:txBody>
          <a:bodyPr/>
          <a:lstStyle/>
          <a:p>
            <a:r>
              <a:rPr lang="en-US" smtClean="0"/>
              <a:t>Slide </a:t>
            </a:r>
            <a:fld id="{49297AA2-15A6-4E6D-8754-51CF29D73E34}" type="slidenum">
              <a:rPr lang="en-US" smtClean="0"/>
              <a:pPr/>
              <a:t>27</a:t>
            </a:fld>
            <a:endParaRPr lang="en-US" smtClean="0"/>
          </a:p>
        </p:txBody>
      </p:sp>
      <p:sp>
        <p:nvSpPr>
          <p:cNvPr id="2052" name="TextBox 7"/>
          <p:cNvSpPr txBox="1">
            <a:spLocks noChangeArrowheads="1"/>
          </p:cNvSpPr>
          <p:nvPr/>
        </p:nvSpPr>
        <p:spPr bwMode="auto">
          <a:xfrm>
            <a:off x="152400" y="152400"/>
            <a:ext cx="5348288" cy="461963"/>
          </a:xfrm>
          <a:prstGeom prst="rect">
            <a:avLst/>
          </a:prstGeom>
          <a:noFill/>
          <a:ln w="9525">
            <a:noFill/>
            <a:miter lim="800000"/>
            <a:headEnd/>
            <a:tailEnd/>
          </a:ln>
        </p:spPr>
        <p:txBody>
          <a:bodyPr wrap="none">
            <a:spAutoFit/>
          </a:bodyPr>
          <a:lstStyle/>
          <a:p>
            <a:pPr algn="ctr"/>
            <a:r>
              <a:rPr lang="en-US" sz="2400" b="1">
                <a:solidFill>
                  <a:schemeClr val="bg1"/>
                </a:solidFill>
              </a:rPr>
              <a:t>Mentor Training – 27 February 2010</a:t>
            </a:r>
          </a:p>
        </p:txBody>
      </p:sp>
      <p:pic>
        <p:nvPicPr>
          <p:cNvPr id="2053" name="Picture 33" descr="PPT_back2_notext"/>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2054" name="Title 8"/>
          <p:cNvSpPr>
            <a:spLocks noGrp="1"/>
          </p:cNvSpPr>
          <p:nvPr>
            <p:ph type="ctrTitle"/>
          </p:nvPr>
        </p:nvSpPr>
        <p:spPr>
          <a:xfrm>
            <a:off x="685800" y="0"/>
            <a:ext cx="7772400" cy="685800"/>
          </a:xfrm>
        </p:spPr>
        <p:txBody>
          <a:bodyPr/>
          <a:lstStyle/>
          <a:p>
            <a:r>
              <a:rPr lang="en-US" sz="2800" dirty="0" smtClean="0"/>
              <a:t>Grants Management Seminar – </a:t>
            </a:r>
            <a:r>
              <a:rPr lang="en-US" sz="2800" dirty="0"/>
              <a:t>16 March 2013</a:t>
            </a:r>
            <a:endParaRPr lang="en-US" sz="2800" dirty="0" smtClean="0"/>
          </a:p>
        </p:txBody>
      </p:sp>
      <p:sp>
        <p:nvSpPr>
          <p:cNvPr id="11" name="TextBox 10"/>
          <p:cNvSpPr txBox="1"/>
          <p:nvPr/>
        </p:nvSpPr>
        <p:spPr>
          <a:xfrm>
            <a:off x="1503653" y="2849940"/>
            <a:ext cx="5883342" cy="212365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Competing for</a:t>
            </a:r>
          </a:p>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DDF Match</a:t>
            </a:r>
          </a:p>
        </p:txBody>
      </p:sp>
    </p:spTree>
    <p:extLst>
      <p:ext uri="{BB962C8B-B14F-4D97-AF65-F5344CB8AC3E}">
        <p14:creationId xmlns:p14="http://schemas.microsoft.com/office/powerpoint/2010/main" val="2063395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Applying for DDF</a:t>
            </a:r>
          </a:p>
        </p:txBody>
      </p:sp>
      <p:sp>
        <p:nvSpPr>
          <p:cNvPr id="25603" name="Content Placeholder 2"/>
          <p:cNvSpPr>
            <a:spLocks noGrp="1"/>
          </p:cNvSpPr>
          <p:nvPr>
            <p:ph idx="1"/>
          </p:nvPr>
        </p:nvSpPr>
        <p:spPr>
          <a:xfrm>
            <a:off x="457200" y="1676400"/>
            <a:ext cx="8229600" cy="3505200"/>
          </a:xfrm>
        </p:spPr>
        <p:txBody>
          <a:bodyPr/>
          <a:lstStyle/>
          <a:p>
            <a:r>
              <a:rPr lang="en-US" sz="3200" b="1" dirty="0" smtClean="0"/>
              <a:t>On the District’s Global Grants website:</a:t>
            </a:r>
          </a:p>
          <a:p>
            <a:pPr lvl="1"/>
            <a:r>
              <a:rPr lang="en-US" sz="2800" b="1" dirty="0" smtClean="0"/>
              <a:t>Submit the Project.</a:t>
            </a:r>
          </a:p>
          <a:p>
            <a:pPr lvl="1"/>
            <a:r>
              <a:rPr lang="en-US" sz="2800" b="1" dirty="0" smtClean="0"/>
              <a:t>Describe the project in some detail.</a:t>
            </a:r>
            <a:endParaRPr lang="en-US" sz="2400" b="1" dirty="0"/>
          </a:p>
          <a:p>
            <a:pPr lvl="1"/>
            <a:r>
              <a:rPr lang="en-US" sz="2800" b="1" dirty="0" smtClean="0"/>
              <a:t>Provide a preliminary budget.</a:t>
            </a:r>
          </a:p>
          <a:p>
            <a:pPr lvl="1"/>
            <a:r>
              <a:rPr lang="en-US" sz="2800" b="1" dirty="0" smtClean="0"/>
              <a:t>On the Financing page, enter </a:t>
            </a:r>
            <a:r>
              <a:rPr lang="en-US" sz="2800" b="1" u="sng" dirty="0" smtClean="0"/>
              <a:t>known</a:t>
            </a:r>
            <a:r>
              <a:rPr lang="en-US" sz="2800" b="1" dirty="0" smtClean="0"/>
              <a:t> pledges.</a:t>
            </a:r>
          </a:p>
          <a:p>
            <a:pPr lvl="1"/>
            <a:r>
              <a:rPr lang="en-US" sz="2800" b="1" dirty="0" smtClean="0"/>
              <a:t>Work to get the project fully pledged.</a:t>
            </a:r>
            <a:endParaRPr lang="en-US" sz="2400" b="1" dirty="0"/>
          </a:p>
        </p:txBody>
      </p:sp>
      <p:sp>
        <p:nvSpPr>
          <p:cNvPr id="25604" name="Footer Placeholder 3"/>
          <p:cNvSpPr>
            <a:spLocks noGrp="1"/>
          </p:cNvSpPr>
          <p:nvPr>
            <p:ph type="ftr" sz="quarter" idx="10"/>
          </p:nvPr>
        </p:nvSpPr>
        <p:spPr>
          <a:noFill/>
        </p:spPr>
        <p:txBody>
          <a:bodyPr/>
          <a:lstStyle/>
          <a:p>
            <a:r>
              <a:rPr lang="en-US" smtClean="0"/>
              <a:t>Global Grants</a:t>
            </a:r>
          </a:p>
        </p:txBody>
      </p:sp>
      <p:sp>
        <p:nvSpPr>
          <p:cNvPr id="25605" name="Slide Number Placeholder 4"/>
          <p:cNvSpPr>
            <a:spLocks noGrp="1"/>
          </p:cNvSpPr>
          <p:nvPr>
            <p:ph type="sldNum" sz="quarter" idx="11"/>
          </p:nvPr>
        </p:nvSpPr>
        <p:spPr>
          <a:noFill/>
        </p:spPr>
        <p:txBody>
          <a:bodyPr/>
          <a:lstStyle/>
          <a:p>
            <a:r>
              <a:rPr lang="en-US" smtClean="0"/>
              <a:t>Slide </a:t>
            </a:r>
            <a:fld id="{A07633DD-3AA3-4283-B526-D5A82E995B4C}" type="slidenum">
              <a:rPr lang="en-US" smtClean="0"/>
              <a:pPr/>
              <a:t>28</a:t>
            </a:fld>
            <a:endParaRPr lang="en-US"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ways to describe your project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Enter a complete description* in the Description space.</a:t>
            </a:r>
          </a:p>
          <a:p>
            <a:pPr marL="514350" indent="-514350">
              <a:buFont typeface="+mj-lt"/>
              <a:buAutoNum type="arabicPeriod"/>
            </a:pPr>
            <a:r>
              <a:rPr lang="en-US" dirty="0" smtClean="0"/>
              <a:t>Answer the Proposal questions on the online Proposal Form.</a:t>
            </a:r>
          </a:p>
          <a:p>
            <a:pPr marL="514350" indent="-514350">
              <a:buFont typeface="+mj-lt"/>
              <a:buAutoNum type="arabicPeriod"/>
            </a:pPr>
            <a:r>
              <a:rPr lang="en-US" dirty="0" smtClean="0"/>
              <a:t>Upload a complete description* as a PDF document.</a:t>
            </a:r>
          </a:p>
          <a:p>
            <a:pPr marL="800100" lvl="2" indent="0">
              <a:buNone/>
            </a:pPr>
            <a:r>
              <a:rPr lang="en-US" dirty="0" smtClean="0"/>
              <a:t>*Consult the Grant Management Manual for content guidelines.</a:t>
            </a:r>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29</a:t>
            </a:fld>
            <a:endParaRPr lang="en-US"/>
          </a:p>
        </p:txBody>
      </p:sp>
    </p:spTree>
    <p:extLst>
      <p:ext uri="{BB962C8B-B14F-4D97-AF65-F5344CB8AC3E}">
        <p14:creationId xmlns:p14="http://schemas.microsoft.com/office/powerpoint/2010/main" val="81052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 of changes for 2013-14</a:t>
            </a:r>
            <a:endParaRPr lang="en-US" dirty="0"/>
          </a:p>
        </p:txBody>
      </p:sp>
      <p:sp>
        <p:nvSpPr>
          <p:cNvPr id="3" name="Content Placeholder 2"/>
          <p:cNvSpPr>
            <a:spLocks noGrp="1"/>
          </p:cNvSpPr>
          <p:nvPr>
            <p:ph idx="1"/>
          </p:nvPr>
        </p:nvSpPr>
        <p:spPr>
          <a:xfrm>
            <a:off x="457200" y="1066800"/>
            <a:ext cx="8458200" cy="5029200"/>
          </a:xfrm>
        </p:spPr>
        <p:txBody>
          <a:bodyPr/>
          <a:lstStyle/>
          <a:p>
            <a:r>
              <a:rPr lang="en-US" sz="3000" dirty="0" smtClean="0"/>
              <a:t>The Future Vision Pilot is complete. We can do projects with any qualified Rotary Club.</a:t>
            </a:r>
          </a:p>
          <a:p>
            <a:r>
              <a:rPr lang="en-US" sz="3000" dirty="0" smtClean="0"/>
              <a:t>Applying for DDF and the TRF match are     completely separate.</a:t>
            </a:r>
          </a:p>
          <a:p>
            <a:r>
              <a:rPr lang="en-US" sz="3000" dirty="0" smtClean="0"/>
              <a:t>The TRF process is now a one-step operation.</a:t>
            </a:r>
          </a:p>
          <a:p>
            <a:r>
              <a:rPr lang="en-US" sz="3000" dirty="0" smtClean="0"/>
              <a:t>Increased emphasis on Sustainability</a:t>
            </a:r>
          </a:p>
          <a:p>
            <a:r>
              <a:rPr lang="en-US" sz="3000" dirty="0" smtClean="0"/>
              <a:t>Increased emphasis on Stewardship</a:t>
            </a:r>
          </a:p>
          <a:p>
            <a:r>
              <a:rPr lang="en-US" sz="3000" dirty="0" smtClean="0"/>
              <a:t>Outside funds are matched by TRF (but not by the District).</a:t>
            </a:r>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3</a:t>
            </a:fld>
            <a:endParaRPr lang="en-US"/>
          </a:p>
        </p:txBody>
      </p:sp>
    </p:spTree>
    <p:extLst>
      <p:ext uri="{BB962C8B-B14F-4D97-AF65-F5344CB8AC3E}">
        <p14:creationId xmlns:p14="http://schemas.microsoft.com/office/powerpoint/2010/main" val="1194214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the DDF request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599" y="859351"/>
            <a:ext cx="6515259" cy="5541449"/>
          </a:xfrm>
        </p:spPr>
      </p:pic>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30</a:t>
            </a:fld>
            <a:endParaRPr lang="en-US"/>
          </a:p>
        </p:txBody>
      </p:sp>
    </p:spTree>
    <p:extLst>
      <p:ext uri="{BB962C8B-B14F-4D97-AF65-F5344CB8AC3E}">
        <p14:creationId xmlns:p14="http://schemas.microsoft.com/office/powerpoint/2010/main" val="12475352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 Description, </a:t>
            </a:r>
            <a:r>
              <a:rPr lang="en-US" dirty="0" err="1" smtClean="0"/>
              <a:t>etc</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822959"/>
            <a:ext cx="6400800" cy="5516881"/>
          </a:xfrm>
        </p:spPr>
      </p:pic>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31</a:t>
            </a:fld>
            <a:endParaRPr lang="en-US"/>
          </a:p>
        </p:txBody>
      </p:sp>
    </p:spTree>
    <p:extLst>
      <p:ext uri="{BB962C8B-B14F-4D97-AF65-F5344CB8AC3E}">
        <p14:creationId xmlns:p14="http://schemas.microsoft.com/office/powerpoint/2010/main" val="2277354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Criteria for DDF</a:t>
            </a:r>
            <a:endParaRPr lang="en-US" dirty="0"/>
          </a:p>
        </p:txBody>
      </p:sp>
      <p:sp>
        <p:nvSpPr>
          <p:cNvPr id="3" name="Content Placeholder 2"/>
          <p:cNvSpPr>
            <a:spLocks noGrp="1"/>
          </p:cNvSpPr>
          <p:nvPr>
            <p:ph idx="1"/>
          </p:nvPr>
        </p:nvSpPr>
        <p:spPr/>
        <p:txBody>
          <a:bodyPr/>
          <a:lstStyle/>
          <a:p>
            <a:r>
              <a:rPr lang="en-US" sz="3200" dirty="0" smtClean="0"/>
              <a:t>Meets a well-defined significant need.</a:t>
            </a:r>
          </a:p>
          <a:p>
            <a:r>
              <a:rPr lang="en-US" sz="3200" dirty="0" smtClean="0"/>
              <a:t>Deals with a Rotary “Area of Focus”</a:t>
            </a:r>
          </a:p>
          <a:p>
            <a:r>
              <a:rPr lang="en-US" sz="3200" dirty="0" smtClean="0"/>
              <a:t>Efficiency (people served/$ DDF)</a:t>
            </a:r>
          </a:p>
          <a:p>
            <a:r>
              <a:rPr lang="en-US" sz="3200" dirty="0" smtClean="0"/>
              <a:t>Community involvement</a:t>
            </a:r>
          </a:p>
          <a:p>
            <a:r>
              <a:rPr lang="en-US" sz="3200" dirty="0" smtClean="0"/>
              <a:t>Rotarian involvement</a:t>
            </a:r>
          </a:p>
          <a:p>
            <a:r>
              <a:rPr lang="en-US" sz="3200" dirty="0" smtClean="0"/>
              <a:t>Sustainability</a:t>
            </a:r>
          </a:p>
          <a:p>
            <a:r>
              <a:rPr lang="en-US" sz="3200" dirty="0" smtClean="0"/>
              <a:t>Overall quality of proposal/planning</a:t>
            </a:r>
          </a:p>
          <a:p>
            <a:r>
              <a:rPr lang="en-US" sz="3200" dirty="0" smtClean="0"/>
              <a:t>Annual Fund giving</a:t>
            </a:r>
            <a:endParaRPr lang="en-US" sz="3200" dirty="0"/>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32</a:t>
            </a:fld>
            <a:endParaRPr lang="en-US"/>
          </a:p>
        </p:txBody>
      </p:sp>
    </p:spTree>
    <p:extLst>
      <p:ext uri="{BB962C8B-B14F-4D97-AF65-F5344CB8AC3E}">
        <p14:creationId xmlns:p14="http://schemas.microsoft.com/office/powerpoint/2010/main" val="1488646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DDF Allocations</a:t>
            </a:r>
            <a:endParaRPr lang="en-US" dirty="0"/>
          </a:p>
        </p:txBody>
      </p:sp>
      <p:sp>
        <p:nvSpPr>
          <p:cNvPr id="3" name="Content Placeholder 2"/>
          <p:cNvSpPr>
            <a:spLocks noGrp="1"/>
          </p:cNvSpPr>
          <p:nvPr>
            <p:ph idx="1"/>
          </p:nvPr>
        </p:nvSpPr>
        <p:spPr/>
        <p:txBody>
          <a:bodyPr/>
          <a:lstStyle/>
          <a:p>
            <a:r>
              <a:rPr lang="en-US" dirty="0"/>
              <a:t>A</a:t>
            </a:r>
            <a:r>
              <a:rPr lang="en-US" dirty="0" smtClean="0"/>
              <a:t>bout $60,000 will be available for Global Grants this year.</a:t>
            </a:r>
          </a:p>
          <a:p>
            <a:r>
              <a:rPr lang="en-US" dirty="0" smtClean="0"/>
              <a:t>Allocations will be made quarterly, starting in July.</a:t>
            </a:r>
          </a:p>
          <a:p>
            <a:r>
              <a:rPr lang="en-US" dirty="0" smtClean="0"/>
              <a:t>If we have more DDF requests than we have DDF available, allocations will be made on a competitive basis.</a:t>
            </a:r>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33</a:t>
            </a:fld>
            <a:endParaRPr lang="en-US"/>
          </a:p>
        </p:txBody>
      </p:sp>
    </p:spTree>
    <p:extLst>
      <p:ext uri="{BB962C8B-B14F-4D97-AF65-F5344CB8AC3E}">
        <p14:creationId xmlns:p14="http://schemas.microsoft.com/office/powerpoint/2010/main" val="9229571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p>
            <a:r>
              <a:rPr lang="en-US" smtClean="0"/>
              <a:t>Global Grants</a:t>
            </a:r>
          </a:p>
        </p:txBody>
      </p:sp>
      <p:sp>
        <p:nvSpPr>
          <p:cNvPr id="2051" name="Slide Number Placeholder 4"/>
          <p:cNvSpPr>
            <a:spLocks noGrp="1"/>
          </p:cNvSpPr>
          <p:nvPr>
            <p:ph type="sldNum" sz="quarter" idx="11"/>
          </p:nvPr>
        </p:nvSpPr>
        <p:spPr>
          <a:noFill/>
        </p:spPr>
        <p:txBody>
          <a:bodyPr/>
          <a:lstStyle/>
          <a:p>
            <a:r>
              <a:rPr lang="en-US" smtClean="0"/>
              <a:t>Slide </a:t>
            </a:r>
            <a:fld id="{49297AA2-15A6-4E6D-8754-51CF29D73E34}" type="slidenum">
              <a:rPr lang="en-US" smtClean="0"/>
              <a:pPr/>
              <a:t>34</a:t>
            </a:fld>
            <a:endParaRPr lang="en-US" smtClean="0"/>
          </a:p>
        </p:txBody>
      </p:sp>
      <p:sp>
        <p:nvSpPr>
          <p:cNvPr id="2052" name="TextBox 7"/>
          <p:cNvSpPr txBox="1">
            <a:spLocks noChangeArrowheads="1"/>
          </p:cNvSpPr>
          <p:nvPr/>
        </p:nvSpPr>
        <p:spPr bwMode="auto">
          <a:xfrm>
            <a:off x="152400" y="152400"/>
            <a:ext cx="5348288" cy="461963"/>
          </a:xfrm>
          <a:prstGeom prst="rect">
            <a:avLst/>
          </a:prstGeom>
          <a:noFill/>
          <a:ln w="9525">
            <a:noFill/>
            <a:miter lim="800000"/>
            <a:headEnd/>
            <a:tailEnd/>
          </a:ln>
        </p:spPr>
        <p:txBody>
          <a:bodyPr wrap="none">
            <a:spAutoFit/>
          </a:bodyPr>
          <a:lstStyle/>
          <a:p>
            <a:pPr algn="ctr"/>
            <a:r>
              <a:rPr lang="en-US" sz="2400" b="1">
                <a:solidFill>
                  <a:schemeClr val="bg1"/>
                </a:solidFill>
              </a:rPr>
              <a:t>Mentor Training – 27 February 2010</a:t>
            </a:r>
          </a:p>
        </p:txBody>
      </p:sp>
      <p:pic>
        <p:nvPicPr>
          <p:cNvPr id="2053" name="Picture 33" descr="PPT_back2_notext"/>
          <p:cNvPicPr>
            <a:picLocks noChangeAspect="1" noChangeArrowheads="1"/>
          </p:cNvPicPr>
          <p:nvPr/>
        </p:nvPicPr>
        <p:blipFill>
          <a:blip r:embed="rId3" cstate="print"/>
          <a:srcRect/>
          <a:stretch>
            <a:fillRect/>
          </a:stretch>
        </p:blipFill>
        <p:spPr bwMode="auto">
          <a:xfrm>
            <a:off x="-15240" y="-77788"/>
            <a:ext cx="9145588" cy="6859588"/>
          </a:xfrm>
          <a:prstGeom prst="rect">
            <a:avLst/>
          </a:prstGeom>
          <a:noFill/>
          <a:ln w="9525">
            <a:noFill/>
            <a:miter lim="800000"/>
            <a:headEnd/>
            <a:tailEnd/>
          </a:ln>
        </p:spPr>
      </p:pic>
      <p:sp>
        <p:nvSpPr>
          <p:cNvPr id="2054" name="Title 8"/>
          <p:cNvSpPr>
            <a:spLocks noGrp="1"/>
          </p:cNvSpPr>
          <p:nvPr>
            <p:ph type="ctrTitle"/>
          </p:nvPr>
        </p:nvSpPr>
        <p:spPr>
          <a:xfrm>
            <a:off x="685800" y="0"/>
            <a:ext cx="7772400" cy="685800"/>
          </a:xfrm>
        </p:spPr>
        <p:txBody>
          <a:bodyPr/>
          <a:lstStyle/>
          <a:p>
            <a:r>
              <a:rPr lang="en-US" sz="2800" dirty="0" smtClean="0"/>
              <a:t>Grants Management Seminar – </a:t>
            </a:r>
            <a:r>
              <a:rPr lang="en-US" sz="2800" dirty="0"/>
              <a:t>16 March 2013</a:t>
            </a:r>
            <a:endParaRPr lang="en-US" sz="2800" dirty="0" smtClean="0"/>
          </a:p>
        </p:txBody>
      </p:sp>
      <p:sp>
        <p:nvSpPr>
          <p:cNvPr id="11" name="TextBox 10"/>
          <p:cNvSpPr txBox="1"/>
          <p:nvPr/>
        </p:nvSpPr>
        <p:spPr>
          <a:xfrm>
            <a:off x="1833870" y="2849940"/>
            <a:ext cx="5222904" cy="212365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Applying for</a:t>
            </a:r>
          </a:p>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TRF Match</a:t>
            </a:r>
          </a:p>
        </p:txBody>
      </p:sp>
    </p:spTree>
    <p:extLst>
      <p:ext uri="{BB962C8B-B14F-4D97-AF65-F5344CB8AC3E}">
        <p14:creationId xmlns:p14="http://schemas.microsoft.com/office/powerpoint/2010/main" val="37376730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for TRF World Fund Match	</a:t>
            </a:r>
            <a:endParaRPr lang="en-US" dirty="0"/>
          </a:p>
        </p:txBody>
      </p:sp>
      <p:sp>
        <p:nvSpPr>
          <p:cNvPr id="3" name="Content Placeholder 2"/>
          <p:cNvSpPr>
            <a:spLocks noGrp="1"/>
          </p:cNvSpPr>
          <p:nvPr>
            <p:ph idx="1"/>
          </p:nvPr>
        </p:nvSpPr>
        <p:spPr/>
        <p:txBody>
          <a:bodyPr/>
          <a:lstStyle/>
          <a:p>
            <a:r>
              <a:rPr lang="en-US" sz="2800" dirty="0" smtClean="0"/>
              <a:t>On the RI website, go to Member Access and log in or register.</a:t>
            </a:r>
          </a:p>
          <a:p>
            <a:r>
              <a:rPr lang="en-US" sz="2800" dirty="0" smtClean="0"/>
              <a:t>Click on “Rotary Foundation Grants (2013-14)”</a:t>
            </a:r>
          </a:p>
          <a:p>
            <a:r>
              <a:rPr lang="en-US" sz="2800" dirty="0" smtClean="0"/>
              <a:t>Explore the website.</a:t>
            </a:r>
          </a:p>
          <a:p>
            <a:r>
              <a:rPr lang="en-US" sz="2800" dirty="0" smtClean="0"/>
              <a:t>Click on “Go to the app”</a:t>
            </a:r>
          </a:p>
          <a:p>
            <a:r>
              <a:rPr lang="en-US" sz="2800" dirty="0" smtClean="0"/>
              <a:t>Click on “Global Grants”</a:t>
            </a:r>
          </a:p>
          <a:p>
            <a:r>
              <a:rPr lang="en-US" sz="2800" dirty="0" smtClean="0"/>
              <a:t>Click on First Steps/”Start”</a:t>
            </a:r>
          </a:p>
          <a:p>
            <a:r>
              <a:rPr lang="en-US" sz="2800" dirty="0" smtClean="0"/>
              <a:t>Identify the International and Host Primary Contacts.</a:t>
            </a:r>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35</a:t>
            </a:fld>
            <a:endParaRPr lang="en-US"/>
          </a:p>
        </p:txBody>
      </p:sp>
    </p:spTree>
    <p:extLst>
      <p:ext uri="{BB962C8B-B14F-4D97-AF65-F5344CB8AC3E}">
        <p14:creationId xmlns:p14="http://schemas.microsoft.com/office/powerpoint/2010/main" val="2444301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Primary Contacts</a:t>
            </a:r>
            <a:endParaRPr lang="en-US" dirty="0"/>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36</a:t>
            </a:fld>
            <a:endParaRPr lang="en-US"/>
          </a:p>
        </p:txBody>
      </p:sp>
      <p:sp>
        <p:nvSpPr>
          <p:cNvPr id="7" name="Content Placeholder 6"/>
          <p:cNvSpPr>
            <a:spLocks noGrp="1"/>
          </p:cNvSpPr>
          <p:nvPr>
            <p:ph idx="1"/>
          </p:nvPr>
        </p:nvSpPr>
        <p:spPr/>
        <p:txBody>
          <a:bodyPr/>
          <a:lstStyle/>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7137141"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0717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for TRF World Fund Match	</a:t>
            </a:r>
            <a:endParaRPr lang="en-US" dirty="0"/>
          </a:p>
        </p:txBody>
      </p:sp>
      <p:sp>
        <p:nvSpPr>
          <p:cNvPr id="3" name="Content Placeholder 2"/>
          <p:cNvSpPr>
            <a:spLocks noGrp="1"/>
          </p:cNvSpPr>
          <p:nvPr>
            <p:ph idx="1"/>
          </p:nvPr>
        </p:nvSpPr>
        <p:spPr>
          <a:xfrm>
            <a:off x="457200" y="1219200"/>
            <a:ext cx="8229600" cy="4038600"/>
          </a:xfrm>
        </p:spPr>
        <p:txBody>
          <a:bodyPr/>
          <a:lstStyle/>
          <a:p>
            <a:pPr marL="0" indent="0">
              <a:buNone/>
            </a:pPr>
            <a:r>
              <a:rPr lang="en-US" sz="3200" dirty="0" smtClean="0"/>
              <a:t>Then…</a:t>
            </a:r>
          </a:p>
          <a:p>
            <a:r>
              <a:rPr lang="en-US" sz="3200" dirty="0" smtClean="0"/>
              <a:t>Answer the questions.</a:t>
            </a:r>
          </a:p>
          <a:p>
            <a:r>
              <a:rPr lang="en-US" sz="3200" dirty="0" smtClean="0"/>
              <a:t>Be sure to include a budget.</a:t>
            </a:r>
          </a:p>
          <a:p>
            <a:r>
              <a:rPr lang="en-US" sz="3200" dirty="0" smtClean="0"/>
              <a:t>Identify two more club members to form your Project </a:t>
            </a:r>
            <a:r>
              <a:rPr lang="en-US" sz="3200" dirty="0"/>
              <a:t>C</a:t>
            </a:r>
            <a:r>
              <a:rPr lang="en-US" sz="3200" dirty="0" smtClean="0"/>
              <a:t>ommittee</a:t>
            </a:r>
          </a:p>
          <a:p>
            <a:endParaRPr lang="en-US" sz="3200" dirty="0" smtClean="0"/>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37</a:t>
            </a:fld>
            <a:endParaRPr lang="en-US"/>
          </a:p>
        </p:txBody>
      </p:sp>
    </p:spTree>
    <p:extLst>
      <p:ext uri="{BB962C8B-B14F-4D97-AF65-F5344CB8AC3E}">
        <p14:creationId xmlns:p14="http://schemas.microsoft.com/office/powerpoint/2010/main" val="3818823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Advice</a:t>
            </a:r>
          </a:p>
        </p:txBody>
      </p:sp>
      <p:sp>
        <p:nvSpPr>
          <p:cNvPr id="30723" name="Content Placeholder 2"/>
          <p:cNvSpPr>
            <a:spLocks noGrp="1"/>
          </p:cNvSpPr>
          <p:nvPr>
            <p:ph idx="1"/>
          </p:nvPr>
        </p:nvSpPr>
        <p:spPr/>
        <p:txBody>
          <a:bodyPr/>
          <a:lstStyle/>
          <a:p>
            <a:r>
              <a:rPr lang="en-US" sz="3000" dirty="0" smtClean="0"/>
              <a:t>Make sure:</a:t>
            </a:r>
          </a:p>
          <a:p>
            <a:pPr lvl="1"/>
            <a:r>
              <a:rPr lang="en-US" sz="3000" dirty="0" smtClean="0"/>
              <a:t>No “assessment” activity is included.</a:t>
            </a:r>
          </a:p>
          <a:p>
            <a:pPr lvl="1"/>
            <a:r>
              <a:rPr lang="en-US" sz="3000" dirty="0" smtClean="0"/>
              <a:t>You have identified actual needs, and a plan to meet those needs.</a:t>
            </a:r>
          </a:p>
          <a:p>
            <a:pPr lvl="1"/>
            <a:r>
              <a:rPr lang="en-US" sz="3000" dirty="0" smtClean="0"/>
              <a:t>The project deals with at least one of Rotary’s “Areas of Focus”</a:t>
            </a:r>
          </a:p>
          <a:p>
            <a:pPr lvl="1"/>
            <a:r>
              <a:rPr lang="en-US" sz="3000" dirty="0" smtClean="0"/>
              <a:t>You have established quantifiable goals and the means to measure the results.</a:t>
            </a:r>
          </a:p>
          <a:p>
            <a:pPr lvl="1"/>
            <a:r>
              <a:rPr lang="en-US" sz="3000" dirty="0" smtClean="0"/>
              <a:t>The project is “Sustainable”.</a:t>
            </a:r>
          </a:p>
          <a:p>
            <a:pPr lvl="1"/>
            <a:endParaRPr lang="en-US" sz="3000" dirty="0" smtClean="0"/>
          </a:p>
        </p:txBody>
      </p:sp>
      <p:sp>
        <p:nvSpPr>
          <p:cNvPr id="30724" name="Footer Placeholder 3"/>
          <p:cNvSpPr>
            <a:spLocks noGrp="1"/>
          </p:cNvSpPr>
          <p:nvPr>
            <p:ph type="ftr" sz="quarter" idx="10"/>
          </p:nvPr>
        </p:nvSpPr>
        <p:spPr>
          <a:noFill/>
        </p:spPr>
        <p:txBody>
          <a:bodyPr/>
          <a:lstStyle/>
          <a:p>
            <a:r>
              <a:rPr lang="en-US" smtClean="0"/>
              <a:t>Global Grants</a:t>
            </a:r>
          </a:p>
        </p:txBody>
      </p:sp>
      <p:sp>
        <p:nvSpPr>
          <p:cNvPr id="30725" name="Slide Number Placeholder 4"/>
          <p:cNvSpPr>
            <a:spLocks noGrp="1"/>
          </p:cNvSpPr>
          <p:nvPr>
            <p:ph type="sldNum" sz="quarter" idx="11"/>
          </p:nvPr>
        </p:nvSpPr>
        <p:spPr>
          <a:noFill/>
        </p:spPr>
        <p:txBody>
          <a:bodyPr/>
          <a:lstStyle/>
          <a:p>
            <a:r>
              <a:rPr lang="en-US" smtClean="0"/>
              <a:t>Slide </a:t>
            </a:r>
            <a:fld id="{ABBE23C3-409A-4939-83FA-E895B34C7ACA}" type="slidenum">
              <a:rPr lang="en-US" smtClean="0"/>
              <a:pPr/>
              <a:t>38</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 calcmode="lin" valueType="num">
                                      <p:cBhvr>
                                        <p:cTn id="7" dur="10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072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072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072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anim calcmode="lin" valueType="num">
                                      <p:cBhvr>
                                        <p:cTn id="15" dur="10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072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072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072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anim calcmode="lin" valueType="num">
                                      <p:cBhvr>
                                        <p:cTn id="23" dur="10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072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072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072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0723">
                                            <p:txEl>
                                              <p:pRg st="5" end="5"/>
                                            </p:txEl>
                                          </p:spTgt>
                                        </p:tgtEl>
                                        <p:attrNameLst>
                                          <p:attrName>style.visibility</p:attrName>
                                        </p:attrNameLst>
                                      </p:cBhvr>
                                      <p:to>
                                        <p:strVal val="visible"/>
                                      </p:to>
                                    </p:set>
                                    <p:anim calcmode="lin" valueType="num">
                                      <p:cBhvr>
                                        <p:cTn id="31" dur="1000" fill="hold"/>
                                        <p:tgtEl>
                                          <p:spTgt spid="30723">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30723">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30723">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p>
            <a:r>
              <a:rPr lang="en-US" smtClean="0"/>
              <a:t>Global Grants</a:t>
            </a:r>
          </a:p>
        </p:txBody>
      </p:sp>
      <p:sp>
        <p:nvSpPr>
          <p:cNvPr id="2051" name="Slide Number Placeholder 4"/>
          <p:cNvSpPr>
            <a:spLocks noGrp="1"/>
          </p:cNvSpPr>
          <p:nvPr>
            <p:ph type="sldNum" sz="quarter" idx="11"/>
          </p:nvPr>
        </p:nvSpPr>
        <p:spPr>
          <a:noFill/>
        </p:spPr>
        <p:txBody>
          <a:bodyPr/>
          <a:lstStyle/>
          <a:p>
            <a:r>
              <a:rPr lang="en-US" smtClean="0"/>
              <a:t>Slide </a:t>
            </a:r>
            <a:fld id="{49297AA2-15A6-4E6D-8754-51CF29D73E34}" type="slidenum">
              <a:rPr lang="en-US" smtClean="0"/>
              <a:pPr/>
              <a:t>39</a:t>
            </a:fld>
            <a:endParaRPr lang="en-US" smtClean="0"/>
          </a:p>
        </p:txBody>
      </p:sp>
      <p:sp>
        <p:nvSpPr>
          <p:cNvPr id="2052" name="TextBox 7"/>
          <p:cNvSpPr txBox="1">
            <a:spLocks noChangeArrowheads="1"/>
          </p:cNvSpPr>
          <p:nvPr/>
        </p:nvSpPr>
        <p:spPr bwMode="auto">
          <a:xfrm>
            <a:off x="152400" y="152400"/>
            <a:ext cx="5348288" cy="461963"/>
          </a:xfrm>
          <a:prstGeom prst="rect">
            <a:avLst/>
          </a:prstGeom>
          <a:noFill/>
          <a:ln w="9525">
            <a:noFill/>
            <a:miter lim="800000"/>
            <a:headEnd/>
            <a:tailEnd/>
          </a:ln>
        </p:spPr>
        <p:txBody>
          <a:bodyPr wrap="none">
            <a:spAutoFit/>
          </a:bodyPr>
          <a:lstStyle/>
          <a:p>
            <a:pPr algn="ctr"/>
            <a:r>
              <a:rPr lang="en-US" sz="2400" b="1">
                <a:solidFill>
                  <a:schemeClr val="bg1"/>
                </a:solidFill>
              </a:rPr>
              <a:t>Mentor Training – 27 February 2010</a:t>
            </a:r>
          </a:p>
        </p:txBody>
      </p:sp>
      <p:pic>
        <p:nvPicPr>
          <p:cNvPr id="2053" name="Picture 33" descr="PPT_back2_notext"/>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2054" name="Title 8"/>
          <p:cNvSpPr>
            <a:spLocks noGrp="1"/>
          </p:cNvSpPr>
          <p:nvPr>
            <p:ph type="ctrTitle"/>
          </p:nvPr>
        </p:nvSpPr>
        <p:spPr>
          <a:xfrm>
            <a:off x="685800" y="0"/>
            <a:ext cx="7772400" cy="685800"/>
          </a:xfrm>
        </p:spPr>
        <p:txBody>
          <a:bodyPr/>
          <a:lstStyle/>
          <a:p>
            <a:r>
              <a:rPr lang="en-US" sz="2800" dirty="0" smtClean="0"/>
              <a:t>Grants Management Seminar – </a:t>
            </a:r>
            <a:r>
              <a:rPr lang="en-US" sz="2800" dirty="0"/>
              <a:t>16 March 2013</a:t>
            </a:r>
            <a:endParaRPr lang="en-US" sz="2800" dirty="0" smtClean="0"/>
          </a:p>
        </p:txBody>
      </p:sp>
      <p:sp>
        <p:nvSpPr>
          <p:cNvPr id="11" name="TextBox 10"/>
          <p:cNvSpPr txBox="1"/>
          <p:nvPr/>
        </p:nvSpPr>
        <p:spPr>
          <a:xfrm>
            <a:off x="691735" y="2042279"/>
            <a:ext cx="7507183" cy="313932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Measurable Goals</a:t>
            </a:r>
          </a:p>
          <a:p>
            <a:pPr algn="ctr">
              <a:defRPr/>
            </a:pP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a</a:t>
            </a: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nd</a:t>
            </a:r>
          </a:p>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Sustainability</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8444157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p:spPr>
        <p:txBody>
          <a:bodyPr/>
          <a:lstStyle/>
          <a:p>
            <a:r>
              <a:rPr lang="en-US" smtClean="0"/>
              <a:t>Club Qualification</a:t>
            </a:r>
          </a:p>
        </p:txBody>
      </p:sp>
      <p:sp>
        <p:nvSpPr>
          <p:cNvPr id="4099" name="Slide Number Placeholder 4"/>
          <p:cNvSpPr>
            <a:spLocks noGrp="1"/>
          </p:cNvSpPr>
          <p:nvPr>
            <p:ph type="sldNum" sz="quarter" idx="11"/>
          </p:nvPr>
        </p:nvSpPr>
        <p:spPr>
          <a:noFill/>
        </p:spPr>
        <p:txBody>
          <a:bodyPr/>
          <a:lstStyle/>
          <a:p>
            <a:r>
              <a:rPr lang="en-US" smtClean="0"/>
              <a:t>Slide </a:t>
            </a:r>
            <a:fld id="{6415207E-05EE-4CBC-8F43-5322DFB20A10}" type="slidenum">
              <a:rPr lang="en-US" smtClean="0"/>
              <a:pPr/>
              <a:t>4</a:t>
            </a:fld>
            <a:endParaRPr lang="en-US" smtClean="0"/>
          </a:p>
        </p:txBody>
      </p:sp>
      <p:sp>
        <p:nvSpPr>
          <p:cNvPr id="4100" name="Rectangle 12"/>
          <p:cNvSpPr>
            <a:spLocks noGrp="1" noChangeArrowheads="1"/>
          </p:cNvSpPr>
          <p:nvPr>
            <p:ph type="ctrTitle"/>
          </p:nvPr>
        </p:nvSpPr>
        <p:spPr>
          <a:xfrm>
            <a:off x="381000" y="76200"/>
            <a:ext cx="7772400" cy="762000"/>
          </a:xfrm>
        </p:spPr>
        <p:txBody>
          <a:bodyPr/>
          <a:lstStyle/>
          <a:p>
            <a:pPr eaLnBrk="1" hangingPunct="1"/>
            <a:r>
              <a:rPr lang="en-US" sz="2400" smtClean="0"/>
              <a:t>Mentor Training, February 27, 2010</a:t>
            </a:r>
          </a:p>
        </p:txBody>
      </p:sp>
      <p:pic>
        <p:nvPicPr>
          <p:cNvPr id="4101" name="Picture 5" descr="Intro.jpg"/>
          <p:cNvPicPr>
            <a:picLocks noChangeAspect="1"/>
          </p:cNvPicPr>
          <p:nvPr/>
        </p:nvPicPr>
        <p:blipFill>
          <a:blip r:embed="rId3" cstate="print"/>
          <a:srcRect/>
          <a:stretch>
            <a:fillRect/>
          </a:stretch>
        </p:blipFill>
        <p:spPr bwMode="auto">
          <a:xfrm>
            <a:off x="0" y="0"/>
            <a:ext cx="9137650" cy="6858000"/>
          </a:xfrm>
          <a:prstGeom prst="rect">
            <a:avLst/>
          </a:prstGeom>
          <a:noFill/>
          <a:ln w="9525">
            <a:noFill/>
            <a:miter lim="800000"/>
            <a:headEnd/>
            <a:tailEnd/>
          </a:ln>
        </p:spPr>
      </p:pic>
      <p:sp>
        <p:nvSpPr>
          <p:cNvPr id="7" name="TextBox 6"/>
          <p:cNvSpPr txBox="1"/>
          <p:nvPr/>
        </p:nvSpPr>
        <p:spPr>
          <a:xfrm>
            <a:off x="1797000" y="2849940"/>
            <a:ext cx="5296643" cy="2123658"/>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Club</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endParaRPr>
          </a:p>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Qualification</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endParaRPr>
          </a:p>
        </p:txBody>
      </p:sp>
      <p:sp>
        <p:nvSpPr>
          <p:cNvPr id="4103" name="TextBox 7"/>
          <p:cNvSpPr txBox="1">
            <a:spLocks noChangeArrowheads="1"/>
          </p:cNvSpPr>
          <p:nvPr/>
        </p:nvSpPr>
        <p:spPr bwMode="auto">
          <a:xfrm>
            <a:off x="194969" y="198438"/>
            <a:ext cx="6891631" cy="461665"/>
          </a:xfrm>
          <a:prstGeom prst="rect">
            <a:avLst/>
          </a:prstGeom>
          <a:noFill/>
          <a:ln w="9525">
            <a:noFill/>
            <a:miter lim="800000"/>
            <a:headEnd/>
            <a:tailEnd/>
          </a:ln>
        </p:spPr>
        <p:txBody>
          <a:bodyPr wrap="none">
            <a:spAutoFit/>
          </a:bodyPr>
          <a:lstStyle/>
          <a:p>
            <a:pPr algn="ctr"/>
            <a:r>
              <a:rPr lang="en-US" sz="2400" b="1" dirty="0" smtClean="0">
                <a:solidFill>
                  <a:schemeClr val="bg1"/>
                </a:solidFill>
              </a:rPr>
              <a:t>Grants Management Seminar – 16 March 2013</a:t>
            </a:r>
            <a:endParaRPr lang="en-US" sz="2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Measurable Goals</a:t>
            </a:r>
            <a:endParaRPr lang="en-US" dirty="0"/>
          </a:p>
        </p:txBody>
      </p:sp>
      <p:sp>
        <p:nvSpPr>
          <p:cNvPr id="3" name="Content Placeholder 2"/>
          <p:cNvSpPr>
            <a:spLocks noGrp="1"/>
          </p:cNvSpPr>
          <p:nvPr>
            <p:ph idx="1"/>
          </p:nvPr>
        </p:nvSpPr>
        <p:spPr/>
        <p:txBody>
          <a:bodyPr/>
          <a:lstStyle/>
          <a:p>
            <a:endParaRPr lang="en-US" dirty="0" smtClean="0"/>
          </a:p>
          <a:p>
            <a:r>
              <a:rPr lang="en-US" dirty="0" smtClean="0"/>
              <a:t>Measured numerically</a:t>
            </a:r>
          </a:p>
          <a:p>
            <a:endParaRPr lang="en-US" dirty="0" smtClean="0"/>
          </a:p>
          <a:p>
            <a:r>
              <a:rPr lang="en-US" dirty="0" smtClean="0"/>
              <a:t>Be sure to establish a baseline.</a:t>
            </a:r>
            <a:endParaRPr lang="en-US" dirty="0"/>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40</a:t>
            </a:fld>
            <a:endParaRPr lang="en-US"/>
          </a:p>
        </p:txBody>
      </p:sp>
    </p:spTree>
    <p:extLst>
      <p:ext uri="{BB962C8B-B14F-4D97-AF65-F5344CB8AC3E}">
        <p14:creationId xmlns:p14="http://schemas.microsoft.com/office/powerpoint/2010/main" val="715879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Sustainability means </a:t>
            </a:r>
            <a:r>
              <a:rPr lang="en-US" dirty="0"/>
              <a:t>providing long-term solutions to community needs that the benefiting community </a:t>
            </a:r>
            <a:r>
              <a:rPr lang="en-US" dirty="0" smtClean="0"/>
              <a:t>can maintain </a:t>
            </a:r>
            <a:r>
              <a:rPr lang="en-US" dirty="0"/>
              <a:t>after the grant funding ends.</a:t>
            </a:r>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41</a:t>
            </a:fld>
            <a:endParaRPr lang="en-US"/>
          </a:p>
        </p:txBody>
      </p:sp>
    </p:spTree>
    <p:extLst>
      <p:ext uri="{BB962C8B-B14F-4D97-AF65-F5344CB8AC3E}">
        <p14:creationId xmlns:p14="http://schemas.microsoft.com/office/powerpoint/2010/main" val="1957776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a:t>
            </a:r>
            <a:endParaRPr lang="en-US" dirty="0"/>
          </a:p>
        </p:txBody>
      </p:sp>
      <p:sp>
        <p:nvSpPr>
          <p:cNvPr id="3" name="Content Placeholder 2"/>
          <p:cNvSpPr>
            <a:spLocks noGrp="1"/>
          </p:cNvSpPr>
          <p:nvPr>
            <p:ph idx="1"/>
          </p:nvPr>
        </p:nvSpPr>
        <p:spPr>
          <a:xfrm>
            <a:off x="304800" y="1600200"/>
            <a:ext cx="8229600" cy="4038600"/>
          </a:xfrm>
        </p:spPr>
        <p:txBody>
          <a:bodyPr/>
          <a:lstStyle/>
          <a:p>
            <a:r>
              <a:rPr lang="en-US" sz="3200" dirty="0" smtClean="0"/>
              <a:t>Community: Needs and Strengths</a:t>
            </a:r>
          </a:p>
          <a:p>
            <a:r>
              <a:rPr lang="en-US" sz="3200" dirty="0" smtClean="0"/>
              <a:t>Materials &amp; Technology: Local if possible</a:t>
            </a:r>
          </a:p>
          <a:p>
            <a:r>
              <a:rPr lang="en-US" sz="3200" dirty="0" smtClean="0"/>
              <a:t>Funding: Long term</a:t>
            </a:r>
          </a:p>
          <a:p>
            <a:r>
              <a:rPr lang="en-US" sz="3200" dirty="0" smtClean="0"/>
              <a:t>Knowledge: Training &amp; Outreach</a:t>
            </a:r>
          </a:p>
          <a:p>
            <a:r>
              <a:rPr lang="en-US" sz="3200" dirty="0" smtClean="0"/>
              <a:t>Motivation: Incentives &amp; Ownership</a:t>
            </a:r>
          </a:p>
          <a:p>
            <a:r>
              <a:rPr lang="en-US" sz="3200" dirty="0" smtClean="0"/>
              <a:t>Monitoring: For at least three years</a:t>
            </a:r>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42</a:t>
            </a:fld>
            <a:endParaRPr lang="en-US"/>
          </a:p>
        </p:txBody>
      </p:sp>
    </p:spTree>
    <p:extLst>
      <p:ext uri="{BB962C8B-B14F-4D97-AF65-F5344CB8AC3E}">
        <p14:creationId xmlns:p14="http://schemas.microsoft.com/office/powerpoint/2010/main" val="40318923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p>
            <a:r>
              <a:rPr lang="en-US" smtClean="0"/>
              <a:t>Global Grants</a:t>
            </a:r>
          </a:p>
        </p:txBody>
      </p:sp>
      <p:sp>
        <p:nvSpPr>
          <p:cNvPr id="2051" name="Slide Number Placeholder 4"/>
          <p:cNvSpPr>
            <a:spLocks noGrp="1"/>
          </p:cNvSpPr>
          <p:nvPr>
            <p:ph type="sldNum" sz="quarter" idx="11"/>
          </p:nvPr>
        </p:nvSpPr>
        <p:spPr>
          <a:noFill/>
        </p:spPr>
        <p:txBody>
          <a:bodyPr/>
          <a:lstStyle/>
          <a:p>
            <a:r>
              <a:rPr lang="en-US" smtClean="0"/>
              <a:t>Slide </a:t>
            </a:r>
            <a:fld id="{49297AA2-15A6-4E6D-8754-51CF29D73E34}" type="slidenum">
              <a:rPr lang="en-US" smtClean="0"/>
              <a:pPr/>
              <a:t>43</a:t>
            </a:fld>
            <a:endParaRPr lang="en-US" smtClean="0"/>
          </a:p>
        </p:txBody>
      </p:sp>
      <p:sp>
        <p:nvSpPr>
          <p:cNvPr id="2052" name="TextBox 7"/>
          <p:cNvSpPr txBox="1">
            <a:spLocks noChangeArrowheads="1"/>
          </p:cNvSpPr>
          <p:nvPr/>
        </p:nvSpPr>
        <p:spPr bwMode="auto">
          <a:xfrm>
            <a:off x="152400" y="152400"/>
            <a:ext cx="5348288" cy="461963"/>
          </a:xfrm>
          <a:prstGeom prst="rect">
            <a:avLst/>
          </a:prstGeom>
          <a:noFill/>
          <a:ln w="9525">
            <a:noFill/>
            <a:miter lim="800000"/>
            <a:headEnd/>
            <a:tailEnd/>
          </a:ln>
        </p:spPr>
        <p:txBody>
          <a:bodyPr wrap="none">
            <a:spAutoFit/>
          </a:bodyPr>
          <a:lstStyle/>
          <a:p>
            <a:pPr algn="ctr"/>
            <a:r>
              <a:rPr lang="en-US" sz="2400" b="1">
                <a:solidFill>
                  <a:schemeClr val="bg1"/>
                </a:solidFill>
              </a:rPr>
              <a:t>Mentor Training – 27 February 2010</a:t>
            </a:r>
          </a:p>
        </p:txBody>
      </p:sp>
      <p:pic>
        <p:nvPicPr>
          <p:cNvPr id="2053" name="Picture 33" descr="PPT_back2_notext"/>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2054" name="Title 8"/>
          <p:cNvSpPr>
            <a:spLocks noGrp="1"/>
          </p:cNvSpPr>
          <p:nvPr>
            <p:ph type="ctrTitle"/>
          </p:nvPr>
        </p:nvSpPr>
        <p:spPr>
          <a:xfrm>
            <a:off x="685800" y="0"/>
            <a:ext cx="7772400" cy="685800"/>
          </a:xfrm>
        </p:spPr>
        <p:txBody>
          <a:bodyPr/>
          <a:lstStyle/>
          <a:p>
            <a:r>
              <a:rPr lang="en-US" sz="2800" dirty="0" smtClean="0"/>
              <a:t>Grants Management Seminar – </a:t>
            </a:r>
            <a:r>
              <a:rPr lang="en-US" sz="2800" dirty="0"/>
              <a:t>16 March 2013</a:t>
            </a:r>
            <a:endParaRPr lang="en-US" sz="2800" dirty="0" smtClean="0"/>
          </a:p>
        </p:txBody>
      </p:sp>
      <p:sp>
        <p:nvSpPr>
          <p:cNvPr id="11" name="TextBox 10"/>
          <p:cNvSpPr txBox="1"/>
          <p:nvPr/>
        </p:nvSpPr>
        <p:spPr>
          <a:xfrm>
            <a:off x="1606248" y="2042279"/>
            <a:ext cx="5678156" cy="313932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Implementing</a:t>
            </a:r>
          </a:p>
          <a:p>
            <a:pPr algn="ctr">
              <a:defRPr/>
            </a:pP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t</a:t>
            </a: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he</a:t>
            </a:r>
          </a:p>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Project</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0361058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Project Management</a:t>
            </a:r>
          </a:p>
        </p:txBody>
      </p:sp>
      <p:sp>
        <p:nvSpPr>
          <p:cNvPr id="35843" name="Content Placeholder 2"/>
          <p:cNvSpPr>
            <a:spLocks noGrp="1"/>
          </p:cNvSpPr>
          <p:nvPr>
            <p:ph idx="1"/>
          </p:nvPr>
        </p:nvSpPr>
        <p:spPr>
          <a:xfrm>
            <a:off x="457200" y="1143000"/>
            <a:ext cx="8229600" cy="4419600"/>
          </a:xfrm>
        </p:spPr>
        <p:txBody>
          <a:bodyPr/>
          <a:lstStyle/>
          <a:p>
            <a:r>
              <a:rPr lang="en-US" sz="2200" dirty="0" smtClean="0"/>
              <a:t>Get a clear understanding and agreement in advance with the Host Club on their responsibilities.</a:t>
            </a:r>
          </a:p>
          <a:p>
            <a:r>
              <a:rPr lang="en-US" sz="2200" dirty="0" smtClean="0"/>
              <a:t>Encourage the Host Club to use the document storage feature of </a:t>
            </a:r>
            <a:r>
              <a:rPr lang="en-US" sz="2200" b="1" dirty="0" smtClean="0"/>
              <a:t>matchinggrants.org/global</a:t>
            </a:r>
            <a:r>
              <a:rPr lang="en-US" sz="2200" dirty="0" smtClean="0"/>
              <a:t> and the mailing list feature for project communications.</a:t>
            </a:r>
          </a:p>
          <a:p>
            <a:r>
              <a:rPr lang="en-US" sz="2200" dirty="0" smtClean="0"/>
              <a:t>Show that you are interested and need information back here frequently for informal reports. Keep in touch. Skype works.</a:t>
            </a:r>
          </a:p>
          <a:p>
            <a:r>
              <a:rPr lang="en-US" sz="2200" dirty="0" smtClean="0"/>
              <a:t>A visit to the project site is a great way to keep in touch.</a:t>
            </a:r>
          </a:p>
          <a:p>
            <a:r>
              <a:rPr lang="en-US" sz="2200" dirty="0" smtClean="0"/>
              <a:t>Follow up on due dates </a:t>
            </a:r>
            <a:r>
              <a:rPr lang="en-US" sz="2200" b="1" dirty="0" smtClean="0"/>
              <a:t>in advance</a:t>
            </a:r>
            <a:r>
              <a:rPr lang="en-US" sz="2200" dirty="0" smtClean="0"/>
              <a:t>.</a:t>
            </a:r>
          </a:p>
          <a:p>
            <a:r>
              <a:rPr lang="en-US" sz="2200" dirty="0" smtClean="0"/>
              <a:t>Stay current on reporting.</a:t>
            </a:r>
          </a:p>
          <a:p>
            <a:endParaRPr lang="en-US" sz="2200" dirty="0" smtClean="0"/>
          </a:p>
        </p:txBody>
      </p:sp>
      <p:sp>
        <p:nvSpPr>
          <p:cNvPr id="35844" name="Footer Placeholder 3"/>
          <p:cNvSpPr>
            <a:spLocks noGrp="1"/>
          </p:cNvSpPr>
          <p:nvPr>
            <p:ph type="ftr" sz="quarter" idx="10"/>
          </p:nvPr>
        </p:nvSpPr>
        <p:spPr>
          <a:noFill/>
        </p:spPr>
        <p:txBody>
          <a:bodyPr/>
          <a:lstStyle/>
          <a:p>
            <a:r>
              <a:rPr lang="en-US" smtClean="0"/>
              <a:t>Global Grants</a:t>
            </a:r>
          </a:p>
        </p:txBody>
      </p:sp>
      <p:sp>
        <p:nvSpPr>
          <p:cNvPr id="35845" name="Slide Number Placeholder 4"/>
          <p:cNvSpPr>
            <a:spLocks noGrp="1"/>
          </p:cNvSpPr>
          <p:nvPr>
            <p:ph type="sldNum" sz="quarter" idx="11"/>
          </p:nvPr>
        </p:nvSpPr>
        <p:spPr>
          <a:noFill/>
        </p:spPr>
        <p:txBody>
          <a:bodyPr/>
          <a:lstStyle/>
          <a:p>
            <a:r>
              <a:rPr lang="en-US" smtClean="0"/>
              <a:t>Slide </a:t>
            </a:r>
            <a:fld id="{05E9E7B7-A0F8-49AF-BA6A-27AA507EDA13}" type="slidenum">
              <a:rPr lang="en-US" smtClean="0"/>
              <a:pPr/>
              <a:t>44</a:t>
            </a:fld>
            <a:endParaRPr lang="en-US" smtClean="0"/>
          </a:p>
        </p:txBody>
      </p:sp>
    </p:spTree>
    <p:extLst>
      <p:ext uri="{BB962C8B-B14F-4D97-AF65-F5344CB8AC3E}">
        <p14:creationId xmlns:p14="http://schemas.microsoft.com/office/powerpoint/2010/main" val="2392980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 calcmode="lin" valueType="num">
                                      <p:cBhvr>
                                        <p:cTn id="7" dur="5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584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584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5843">
                                            <p:txEl>
                                              <p:pRg st="2" end="2"/>
                                            </p:txEl>
                                          </p:spTgt>
                                        </p:tgtEl>
                                        <p:attrNameLst>
                                          <p:attrName>style.visibility</p:attrName>
                                        </p:attrNameLst>
                                      </p:cBhvr>
                                      <p:to>
                                        <p:strVal val="visible"/>
                                      </p:to>
                                    </p:set>
                                    <p:anim calcmode="lin" valueType="num">
                                      <p:cBhvr>
                                        <p:cTn id="14" dur="5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584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584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5843">
                                            <p:txEl>
                                              <p:pRg st="3" end="3"/>
                                            </p:txEl>
                                          </p:spTgt>
                                        </p:tgtEl>
                                        <p:attrNameLst>
                                          <p:attrName>style.visibility</p:attrName>
                                        </p:attrNameLst>
                                      </p:cBhvr>
                                      <p:to>
                                        <p:strVal val="visible"/>
                                      </p:to>
                                    </p:set>
                                    <p:anim calcmode="lin" valueType="num">
                                      <p:cBhvr>
                                        <p:cTn id="21" dur="500" fill="hold"/>
                                        <p:tgtEl>
                                          <p:spTgt spid="3584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584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584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5843">
                                            <p:txEl>
                                              <p:pRg st="4" end="4"/>
                                            </p:txEl>
                                          </p:spTgt>
                                        </p:tgtEl>
                                        <p:attrNameLst>
                                          <p:attrName>style.visibility</p:attrName>
                                        </p:attrNameLst>
                                      </p:cBhvr>
                                      <p:to>
                                        <p:strVal val="visible"/>
                                      </p:to>
                                    </p:set>
                                    <p:anim calcmode="lin" valueType="num">
                                      <p:cBhvr>
                                        <p:cTn id="28" dur="500" fill="hold"/>
                                        <p:tgtEl>
                                          <p:spTgt spid="3584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584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584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5843">
                                            <p:txEl>
                                              <p:pRg st="5" end="5"/>
                                            </p:txEl>
                                          </p:spTgt>
                                        </p:tgtEl>
                                        <p:attrNameLst>
                                          <p:attrName>style.visibility</p:attrName>
                                        </p:attrNameLst>
                                      </p:cBhvr>
                                      <p:to>
                                        <p:strVal val="visible"/>
                                      </p:to>
                                    </p:set>
                                    <p:anim calcmode="lin" valueType="num">
                                      <p:cBhvr>
                                        <p:cTn id="35" dur="500" fill="hold"/>
                                        <p:tgtEl>
                                          <p:spTgt spid="3584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584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Project Bank Account</a:t>
            </a:r>
          </a:p>
        </p:txBody>
      </p:sp>
      <p:sp>
        <p:nvSpPr>
          <p:cNvPr id="33795" name="Content Placeholder 2"/>
          <p:cNvSpPr>
            <a:spLocks noGrp="1"/>
          </p:cNvSpPr>
          <p:nvPr>
            <p:ph idx="1"/>
          </p:nvPr>
        </p:nvSpPr>
        <p:spPr/>
        <p:txBody>
          <a:bodyPr/>
          <a:lstStyle/>
          <a:p>
            <a:r>
              <a:rPr lang="en-US" sz="2800" dirty="0" smtClean="0"/>
              <a:t>An account dedicated to the project must be set up. </a:t>
            </a:r>
          </a:p>
          <a:p>
            <a:pPr lvl="1"/>
            <a:r>
              <a:rPr lang="en-US" sz="2400" dirty="0" smtClean="0"/>
              <a:t>(An overseas USD account requires the bank to name a US “correspondent bank”).</a:t>
            </a:r>
          </a:p>
          <a:p>
            <a:r>
              <a:rPr lang="en-US" sz="2800" dirty="0" smtClean="0"/>
              <a:t>Account may be set up and managed by either the Host Club or the International Club.</a:t>
            </a:r>
          </a:p>
          <a:p>
            <a:r>
              <a:rPr lang="en-US" sz="2800" dirty="0" smtClean="0"/>
              <a:t>Two signatories are required. They must go the project via RI Member Access and confirm their assignment.</a:t>
            </a:r>
          </a:p>
        </p:txBody>
      </p:sp>
      <p:sp>
        <p:nvSpPr>
          <p:cNvPr id="33796" name="Footer Placeholder 3"/>
          <p:cNvSpPr>
            <a:spLocks noGrp="1"/>
          </p:cNvSpPr>
          <p:nvPr>
            <p:ph type="ftr" sz="quarter" idx="10"/>
          </p:nvPr>
        </p:nvSpPr>
        <p:spPr>
          <a:noFill/>
        </p:spPr>
        <p:txBody>
          <a:bodyPr/>
          <a:lstStyle/>
          <a:p>
            <a:r>
              <a:rPr lang="en-US" smtClean="0"/>
              <a:t>Global Grants</a:t>
            </a:r>
          </a:p>
        </p:txBody>
      </p:sp>
      <p:sp>
        <p:nvSpPr>
          <p:cNvPr id="33797" name="Slide Number Placeholder 4"/>
          <p:cNvSpPr>
            <a:spLocks noGrp="1"/>
          </p:cNvSpPr>
          <p:nvPr>
            <p:ph type="sldNum" sz="quarter" idx="11"/>
          </p:nvPr>
        </p:nvSpPr>
        <p:spPr>
          <a:noFill/>
        </p:spPr>
        <p:txBody>
          <a:bodyPr/>
          <a:lstStyle/>
          <a:p>
            <a:r>
              <a:rPr lang="en-US" smtClean="0"/>
              <a:t>Slide </a:t>
            </a:r>
            <a:fld id="{DB35AEFE-EDF9-4103-8E1B-8B0960E32D04}" type="slidenum">
              <a:rPr lang="en-US" smtClean="0"/>
              <a:pPr/>
              <a:t>45</a:t>
            </a:fld>
            <a:endParaRPr lang="en-US"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Collecting Pledged Money</a:t>
            </a:r>
          </a:p>
        </p:txBody>
      </p:sp>
      <p:sp>
        <p:nvSpPr>
          <p:cNvPr id="34819" name="Content Placeholder 2"/>
          <p:cNvSpPr>
            <a:spLocks noGrp="1"/>
          </p:cNvSpPr>
          <p:nvPr>
            <p:ph idx="1"/>
          </p:nvPr>
        </p:nvSpPr>
        <p:spPr/>
        <p:txBody>
          <a:bodyPr/>
          <a:lstStyle/>
          <a:p>
            <a:endParaRPr lang="en-US" dirty="0" smtClean="0"/>
          </a:p>
          <a:p>
            <a:r>
              <a:rPr lang="en-US" dirty="0" smtClean="0"/>
              <a:t>Collect all pledges with checks made out to TRF.</a:t>
            </a:r>
          </a:p>
          <a:p>
            <a:endParaRPr lang="en-US" dirty="0"/>
          </a:p>
          <a:p>
            <a:r>
              <a:rPr lang="en-US" dirty="0" smtClean="0"/>
              <a:t>When all have been received, send them to TRF with a Multiple Donor Form (123-EN).</a:t>
            </a:r>
          </a:p>
        </p:txBody>
      </p:sp>
      <p:sp>
        <p:nvSpPr>
          <p:cNvPr id="34820" name="Footer Placeholder 3"/>
          <p:cNvSpPr>
            <a:spLocks noGrp="1"/>
          </p:cNvSpPr>
          <p:nvPr>
            <p:ph type="ftr" sz="quarter" idx="10"/>
          </p:nvPr>
        </p:nvSpPr>
        <p:spPr>
          <a:noFill/>
        </p:spPr>
        <p:txBody>
          <a:bodyPr/>
          <a:lstStyle/>
          <a:p>
            <a:r>
              <a:rPr lang="en-US" smtClean="0"/>
              <a:t>Global Grants</a:t>
            </a:r>
          </a:p>
        </p:txBody>
      </p:sp>
      <p:sp>
        <p:nvSpPr>
          <p:cNvPr id="34821" name="Slide Number Placeholder 4"/>
          <p:cNvSpPr>
            <a:spLocks noGrp="1"/>
          </p:cNvSpPr>
          <p:nvPr>
            <p:ph type="sldNum" sz="quarter" idx="11"/>
          </p:nvPr>
        </p:nvSpPr>
        <p:spPr>
          <a:noFill/>
        </p:spPr>
        <p:txBody>
          <a:bodyPr/>
          <a:lstStyle/>
          <a:p>
            <a:r>
              <a:rPr lang="en-US" smtClean="0"/>
              <a:t>Slide </a:t>
            </a:r>
            <a:fld id="{86FC2994-E198-4B5D-A555-216CAE3BA62A}" type="slidenum">
              <a:rPr lang="en-US" smtClean="0"/>
              <a:pPr/>
              <a:t>46</a:t>
            </a:fld>
            <a:endParaRPr lang="en-US"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TRF Funds the Project</a:t>
            </a:r>
          </a:p>
        </p:txBody>
      </p:sp>
      <p:sp>
        <p:nvSpPr>
          <p:cNvPr id="34819" name="Content Placeholder 2"/>
          <p:cNvSpPr>
            <a:spLocks noGrp="1"/>
          </p:cNvSpPr>
          <p:nvPr>
            <p:ph idx="1"/>
          </p:nvPr>
        </p:nvSpPr>
        <p:spPr/>
        <p:txBody>
          <a:bodyPr/>
          <a:lstStyle/>
          <a:p>
            <a:r>
              <a:rPr lang="en-US" sz="3200" dirty="0" smtClean="0"/>
              <a:t>The Rotary Foundation receives the pledged cash from the Host and International sources.</a:t>
            </a:r>
          </a:p>
          <a:p>
            <a:endParaRPr lang="en-US" sz="1400" dirty="0"/>
          </a:p>
          <a:p>
            <a:r>
              <a:rPr lang="en-US" sz="3200" dirty="0" smtClean="0"/>
              <a:t>TRF wires the total of Cash, DDF, and RI Match to the </a:t>
            </a:r>
            <a:r>
              <a:rPr lang="en-US" sz="3200" dirty="0"/>
              <a:t>P</a:t>
            </a:r>
            <a:r>
              <a:rPr lang="en-US" sz="3200" dirty="0" smtClean="0"/>
              <a:t>roject Account.</a:t>
            </a:r>
          </a:p>
          <a:p>
            <a:endParaRPr lang="en-US" sz="1400" dirty="0"/>
          </a:p>
          <a:p>
            <a:r>
              <a:rPr lang="en-US" sz="3200" dirty="0" smtClean="0"/>
              <a:t>The project is now “Paid”.  The clock has started!  A report is due in 12 months.</a:t>
            </a:r>
          </a:p>
          <a:p>
            <a:r>
              <a:rPr lang="en-US" sz="3200" dirty="0" smtClean="0"/>
              <a:t>Get the report done early.</a:t>
            </a:r>
          </a:p>
        </p:txBody>
      </p:sp>
      <p:sp>
        <p:nvSpPr>
          <p:cNvPr id="34820" name="Footer Placeholder 3"/>
          <p:cNvSpPr>
            <a:spLocks noGrp="1"/>
          </p:cNvSpPr>
          <p:nvPr>
            <p:ph type="ftr" sz="quarter" idx="10"/>
          </p:nvPr>
        </p:nvSpPr>
        <p:spPr>
          <a:noFill/>
        </p:spPr>
        <p:txBody>
          <a:bodyPr/>
          <a:lstStyle/>
          <a:p>
            <a:r>
              <a:rPr lang="en-US" smtClean="0"/>
              <a:t>Global Grants</a:t>
            </a:r>
          </a:p>
        </p:txBody>
      </p:sp>
      <p:sp>
        <p:nvSpPr>
          <p:cNvPr id="34821" name="Slide Number Placeholder 4"/>
          <p:cNvSpPr>
            <a:spLocks noGrp="1"/>
          </p:cNvSpPr>
          <p:nvPr>
            <p:ph type="sldNum" sz="quarter" idx="11"/>
          </p:nvPr>
        </p:nvSpPr>
        <p:spPr>
          <a:noFill/>
        </p:spPr>
        <p:txBody>
          <a:bodyPr/>
          <a:lstStyle/>
          <a:p>
            <a:r>
              <a:rPr lang="en-US" smtClean="0"/>
              <a:t>Slide </a:t>
            </a:r>
            <a:fld id="{86FC2994-E198-4B5D-A555-216CAE3BA62A}" type="slidenum">
              <a:rPr lang="en-US" smtClean="0"/>
              <a:pPr/>
              <a:t>47</a:t>
            </a:fld>
            <a:endParaRPr lang="en-US" smtClean="0"/>
          </a:p>
        </p:txBody>
      </p:sp>
    </p:spTree>
    <p:extLst>
      <p:ext uri="{BB962C8B-B14F-4D97-AF65-F5344CB8AC3E}">
        <p14:creationId xmlns:p14="http://schemas.microsoft.com/office/powerpoint/2010/main" val="161018381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2800" smtClean="0"/>
              <a:t>Using the District 5340 Global Grants Website</a:t>
            </a:r>
            <a:endParaRPr lang="en-US" smtClean="0"/>
          </a:p>
        </p:txBody>
      </p:sp>
      <p:sp>
        <p:nvSpPr>
          <p:cNvPr id="10243" name="Content Placeholder 2"/>
          <p:cNvSpPr>
            <a:spLocks noGrp="1"/>
          </p:cNvSpPr>
          <p:nvPr>
            <p:ph idx="1"/>
          </p:nvPr>
        </p:nvSpPr>
        <p:spPr>
          <a:xfrm>
            <a:off x="228600" y="1066800"/>
            <a:ext cx="8458200" cy="5029200"/>
          </a:xfrm>
        </p:spPr>
        <p:txBody>
          <a:bodyPr/>
          <a:lstStyle/>
          <a:p>
            <a:pPr>
              <a:buFontTx/>
              <a:buNone/>
            </a:pPr>
            <a:r>
              <a:rPr lang="en-US" sz="2400" dirty="0" smtClean="0"/>
              <a:t>The District 5340 Global Grants website allows you to:</a:t>
            </a:r>
          </a:p>
          <a:p>
            <a:r>
              <a:rPr lang="en-US" sz="2400" dirty="0" smtClean="0"/>
              <a:t>Find or Publicize a Project.</a:t>
            </a:r>
          </a:p>
          <a:p>
            <a:r>
              <a:rPr lang="en-US" sz="2400" dirty="0" smtClean="0"/>
              <a:t>Request a District 5340 DDF allocation.</a:t>
            </a:r>
          </a:p>
          <a:p>
            <a:r>
              <a:rPr lang="en-US" sz="2400" dirty="0" smtClean="0"/>
              <a:t>Request cash pledges and DDF support for the project.</a:t>
            </a:r>
          </a:p>
          <a:p>
            <a:r>
              <a:rPr lang="en-US" sz="2400" dirty="0" smtClean="0"/>
              <a:t>Permanently store the application, project reports, significant emails, photos, invoices, receipts, bank statements &amp; other relevant documents.</a:t>
            </a:r>
          </a:p>
          <a:p>
            <a:r>
              <a:rPr lang="en-US" sz="2400" dirty="0" smtClean="0"/>
              <a:t>Report project status in the History Log</a:t>
            </a:r>
          </a:p>
          <a:p>
            <a:r>
              <a:rPr lang="en-US" sz="2400" dirty="0" smtClean="0"/>
              <a:t>Designate who has access to your project.</a:t>
            </a:r>
          </a:p>
          <a:p>
            <a:r>
              <a:rPr lang="en-US" sz="2400" dirty="0" smtClean="0"/>
              <a:t>Customize your project mailing list.</a:t>
            </a:r>
          </a:p>
          <a:p>
            <a:r>
              <a:rPr lang="en-US" sz="2400" dirty="0" smtClean="0"/>
              <a:t>Send emails to everyone on your project mailing list.</a:t>
            </a:r>
          </a:p>
        </p:txBody>
      </p:sp>
      <p:sp>
        <p:nvSpPr>
          <p:cNvPr id="37892" name="Footer Placeholder 3"/>
          <p:cNvSpPr>
            <a:spLocks noGrp="1"/>
          </p:cNvSpPr>
          <p:nvPr>
            <p:ph type="ftr" sz="quarter" idx="10"/>
          </p:nvPr>
        </p:nvSpPr>
        <p:spPr>
          <a:noFill/>
        </p:spPr>
        <p:txBody>
          <a:bodyPr/>
          <a:lstStyle/>
          <a:p>
            <a:r>
              <a:rPr lang="en-US" smtClean="0"/>
              <a:t>Global Grants</a:t>
            </a:r>
          </a:p>
        </p:txBody>
      </p:sp>
      <p:sp>
        <p:nvSpPr>
          <p:cNvPr id="37893" name="Slide Number Placeholder 4"/>
          <p:cNvSpPr>
            <a:spLocks noGrp="1"/>
          </p:cNvSpPr>
          <p:nvPr>
            <p:ph type="sldNum" sz="quarter" idx="11"/>
          </p:nvPr>
        </p:nvSpPr>
        <p:spPr>
          <a:noFill/>
        </p:spPr>
        <p:txBody>
          <a:bodyPr/>
          <a:lstStyle/>
          <a:p>
            <a:r>
              <a:rPr lang="en-US" smtClean="0"/>
              <a:t>Slide </a:t>
            </a:r>
            <a:fld id="{709C3E35-D79B-4FD5-B3A7-34FA32F0DD1D}" type="slidenum">
              <a:rPr lang="en-US" smtClean="0"/>
              <a:pPr/>
              <a:t>48</a:t>
            </a:fld>
            <a:endParaRPr lang="en-US" smtClean="0"/>
          </a:p>
        </p:txBody>
      </p:sp>
    </p:spTree>
    <p:extLst>
      <p:ext uri="{BB962C8B-B14F-4D97-AF65-F5344CB8AC3E}">
        <p14:creationId xmlns:p14="http://schemas.microsoft.com/office/powerpoint/2010/main" val="2940086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 calcmode="lin" valueType="num">
                                      <p:cBhvr additive="base">
                                        <p:cTn id="7"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anim calcmode="lin" valueType="num">
                                      <p:cBhvr additive="base">
                                        <p:cTn id="13"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 calcmode="lin" valueType="num">
                                      <p:cBhvr additive="base">
                                        <p:cTn id="19"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5" end="5"/>
                                            </p:txEl>
                                          </p:spTgt>
                                        </p:tgtEl>
                                        <p:attrNameLst>
                                          <p:attrName>style.visibility</p:attrName>
                                        </p:attrNameLst>
                                      </p:cBhvr>
                                      <p:to>
                                        <p:strVal val="visible"/>
                                      </p:to>
                                    </p:set>
                                    <p:anim calcmode="lin" valueType="num">
                                      <p:cBhvr additive="base">
                                        <p:cTn id="25"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anim calcmode="lin" valueType="num">
                                      <p:cBhvr additive="base">
                                        <p:cTn id="31"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243">
                                            <p:txEl>
                                              <p:pRg st="7" end="7"/>
                                            </p:txEl>
                                          </p:spTgt>
                                        </p:tgtEl>
                                        <p:attrNameLst>
                                          <p:attrName>style.visibility</p:attrName>
                                        </p:attrNameLst>
                                      </p:cBhvr>
                                      <p:to>
                                        <p:strVal val="visible"/>
                                      </p:to>
                                    </p:set>
                                    <p:anim calcmode="lin" valueType="num">
                                      <p:cBhvr additive="base">
                                        <p:cTn id="37"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243">
                                            <p:txEl>
                                              <p:pRg st="8" end="8"/>
                                            </p:txEl>
                                          </p:spTgt>
                                        </p:tgtEl>
                                        <p:attrNameLst>
                                          <p:attrName>style.visibility</p:attrName>
                                        </p:attrNameLst>
                                      </p:cBhvr>
                                      <p:to>
                                        <p:strVal val="visible"/>
                                      </p:to>
                                    </p:set>
                                    <p:anim calcmode="lin" valueType="num">
                                      <p:cBhvr additive="base">
                                        <p:cTn id="43"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p>
            <a:r>
              <a:rPr lang="en-US" smtClean="0"/>
              <a:t>Global Grants</a:t>
            </a:r>
          </a:p>
        </p:txBody>
      </p:sp>
      <p:sp>
        <p:nvSpPr>
          <p:cNvPr id="2051" name="Slide Number Placeholder 4"/>
          <p:cNvSpPr>
            <a:spLocks noGrp="1"/>
          </p:cNvSpPr>
          <p:nvPr>
            <p:ph type="sldNum" sz="quarter" idx="11"/>
          </p:nvPr>
        </p:nvSpPr>
        <p:spPr>
          <a:noFill/>
        </p:spPr>
        <p:txBody>
          <a:bodyPr/>
          <a:lstStyle/>
          <a:p>
            <a:r>
              <a:rPr lang="en-US" smtClean="0"/>
              <a:t>Slide </a:t>
            </a:r>
            <a:fld id="{49297AA2-15A6-4E6D-8754-51CF29D73E34}" type="slidenum">
              <a:rPr lang="en-US" smtClean="0"/>
              <a:pPr/>
              <a:t>49</a:t>
            </a:fld>
            <a:endParaRPr lang="en-US" smtClean="0"/>
          </a:p>
        </p:txBody>
      </p:sp>
      <p:sp>
        <p:nvSpPr>
          <p:cNvPr id="2052" name="TextBox 7"/>
          <p:cNvSpPr txBox="1">
            <a:spLocks noChangeArrowheads="1"/>
          </p:cNvSpPr>
          <p:nvPr/>
        </p:nvSpPr>
        <p:spPr bwMode="auto">
          <a:xfrm>
            <a:off x="152400" y="152400"/>
            <a:ext cx="5348288" cy="461963"/>
          </a:xfrm>
          <a:prstGeom prst="rect">
            <a:avLst/>
          </a:prstGeom>
          <a:noFill/>
          <a:ln w="9525">
            <a:noFill/>
            <a:miter lim="800000"/>
            <a:headEnd/>
            <a:tailEnd/>
          </a:ln>
        </p:spPr>
        <p:txBody>
          <a:bodyPr wrap="none">
            <a:spAutoFit/>
          </a:bodyPr>
          <a:lstStyle/>
          <a:p>
            <a:pPr algn="ctr"/>
            <a:r>
              <a:rPr lang="en-US" sz="2400" b="1">
                <a:solidFill>
                  <a:schemeClr val="bg1"/>
                </a:solidFill>
              </a:rPr>
              <a:t>Mentor Training – 27 February 2010</a:t>
            </a:r>
          </a:p>
        </p:txBody>
      </p:sp>
      <p:pic>
        <p:nvPicPr>
          <p:cNvPr id="2053" name="Picture 33" descr="PPT_back2_notext"/>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2054" name="Title 8"/>
          <p:cNvSpPr>
            <a:spLocks noGrp="1"/>
          </p:cNvSpPr>
          <p:nvPr>
            <p:ph type="ctrTitle"/>
          </p:nvPr>
        </p:nvSpPr>
        <p:spPr>
          <a:xfrm>
            <a:off x="685800" y="0"/>
            <a:ext cx="7772400" cy="685800"/>
          </a:xfrm>
        </p:spPr>
        <p:txBody>
          <a:bodyPr/>
          <a:lstStyle/>
          <a:p>
            <a:r>
              <a:rPr lang="en-US" sz="2800" dirty="0" smtClean="0"/>
              <a:t>Grants Management Seminar – </a:t>
            </a:r>
            <a:r>
              <a:rPr lang="en-US" sz="2800" dirty="0"/>
              <a:t>16 March 2013</a:t>
            </a:r>
            <a:endParaRPr lang="en-US" sz="2800" dirty="0" smtClean="0"/>
          </a:p>
        </p:txBody>
      </p:sp>
      <p:sp>
        <p:nvSpPr>
          <p:cNvPr id="11" name="TextBox 10"/>
          <p:cNvSpPr txBox="1"/>
          <p:nvPr/>
        </p:nvSpPr>
        <p:spPr>
          <a:xfrm>
            <a:off x="1832271" y="3006804"/>
            <a:ext cx="5226111"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Stewardship</a:t>
            </a:r>
          </a:p>
        </p:txBody>
      </p:sp>
    </p:spTree>
    <p:extLst>
      <p:ext uri="{BB962C8B-B14F-4D97-AF65-F5344CB8AC3E}">
        <p14:creationId xmlns:p14="http://schemas.microsoft.com/office/powerpoint/2010/main" val="24377153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Why have Qualification?</a:t>
            </a:r>
          </a:p>
        </p:txBody>
      </p:sp>
      <p:sp>
        <p:nvSpPr>
          <p:cNvPr id="5123" name="Content Placeholder 2"/>
          <p:cNvSpPr>
            <a:spLocks noGrp="1"/>
          </p:cNvSpPr>
          <p:nvPr>
            <p:ph idx="1"/>
          </p:nvPr>
        </p:nvSpPr>
        <p:spPr>
          <a:xfrm>
            <a:off x="457200" y="1295400"/>
            <a:ext cx="8229600" cy="4343400"/>
          </a:xfrm>
        </p:spPr>
        <p:txBody>
          <a:bodyPr/>
          <a:lstStyle/>
          <a:p>
            <a:pPr>
              <a:buFontTx/>
              <a:buNone/>
            </a:pPr>
            <a:endParaRPr lang="en-US" sz="2800" dirty="0" smtClean="0"/>
          </a:p>
          <a:p>
            <a:pPr>
              <a:buFontTx/>
              <a:buNone/>
            </a:pPr>
            <a:endParaRPr lang="en-US" sz="2800" dirty="0" smtClean="0"/>
          </a:p>
          <a:p>
            <a:pPr>
              <a:buFontTx/>
              <a:buNone/>
            </a:pPr>
            <a:r>
              <a:rPr lang="en-US" sz="2800" dirty="0" smtClean="0"/>
              <a:t>Provides Clubs with information on</a:t>
            </a:r>
          </a:p>
          <a:p>
            <a:r>
              <a:rPr lang="en-US" sz="2800" dirty="0" smtClean="0"/>
              <a:t>Rotary grant procedures</a:t>
            </a:r>
          </a:p>
          <a:p>
            <a:r>
              <a:rPr lang="en-US" sz="2800" dirty="0" smtClean="0"/>
              <a:t>Good project management practices</a:t>
            </a:r>
          </a:p>
          <a:p>
            <a:r>
              <a:rPr lang="en-US" sz="2800" dirty="0" smtClean="0"/>
              <a:t>Financial stewardship requirements</a:t>
            </a:r>
          </a:p>
          <a:p>
            <a:pPr marL="0" indent="0">
              <a:buNone/>
            </a:pPr>
            <a:r>
              <a:rPr lang="en-US" sz="2800" dirty="0" smtClean="0"/>
              <a:t>Makes sure Club is current.</a:t>
            </a:r>
          </a:p>
          <a:p>
            <a:endParaRPr lang="en-US" sz="2800" dirty="0" smtClean="0"/>
          </a:p>
          <a:p>
            <a:endParaRPr lang="en-US" sz="2800" dirty="0" smtClean="0"/>
          </a:p>
          <a:p>
            <a:endParaRPr lang="en-US" sz="2800" dirty="0" smtClean="0"/>
          </a:p>
          <a:p>
            <a:endParaRPr lang="en-US" sz="2800" dirty="0" smtClean="0"/>
          </a:p>
          <a:p>
            <a:endParaRPr lang="en-US" sz="2800" dirty="0" smtClean="0"/>
          </a:p>
        </p:txBody>
      </p:sp>
      <p:sp>
        <p:nvSpPr>
          <p:cNvPr id="5124" name="Footer Placeholder 3"/>
          <p:cNvSpPr>
            <a:spLocks noGrp="1"/>
          </p:cNvSpPr>
          <p:nvPr>
            <p:ph type="ftr" sz="quarter" idx="10"/>
          </p:nvPr>
        </p:nvSpPr>
        <p:spPr>
          <a:noFill/>
        </p:spPr>
        <p:txBody>
          <a:bodyPr/>
          <a:lstStyle/>
          <a:p>
            <a:r>
              <a:rPr lang="en-US" smtClean="0"/>
              <a:t>Club Qualification</a:t>
            </a:r>
          </a:p>
        </p:txBody>
      </p:sp>
      <p:sp>
        <p:nvSpPr>
          <p:cNvPr id="5125" name="Slide Number Placeholder 4"/>
          <p:cNvSpPr>
            <a:spLocks noGrp="1"/>
          </p:cNvSpPr>
          <p:nvPr>
            <p:ph type="sldNum" sz="quarter" idx="11"/>
          </p:nvPr>
        </p:nvSpPr>
        <p:spPr>
          <a:noFill/>
        </p:spPr>
        <p:txBody>
          <a:bodyPr/>
          <a:lstStyle/>
          <a:p>
            <a:r>
              <a:rPr lang="en-US" smtClean="0"/>
              <a:t>Slide </a:t>
            </a:r>
            <a:fld id="{F9FFBBBC-B403-47C8-9F76-2267E1CCF898}" type="slidenum">
              <a:rPr lang="en-US" smtClean="0"/>
              <a:pPr/>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Management</a:t>
            </a:r>
            <a:endParaRPr lang="en-US" dirty="0"/>
          </a:p>
        </p:txBody>
      </p:sp>
      <p:sp>
        <p:nvSpPr>
          <p:cNvPr id="3" name="Content Placeholder 2"/>
          <p:cNvSpPr>
            <a:spLocks noGrp="1"/>
          </p:cNvSpPr>
          <p:nvPr>
            <p:ph idx="1"/>
          </p:nvPr>
        </p:nvSpPr>
        <p:spPr/>
        <p:txBody>
          <a:bodyPr/>
          <a:lstStyle/>
          <a:p>
            <a:r>
              <a:rPr lang="en-US" sz="3200" dirty="0" smtClean="0"/>
              <a:t>The Project Account must be maintained.</a:t>
            </a:r>
          </a:p>
          <a:p>
            <a:r>
              <a:rPr lang="en-US" sz="3200" dirty="0" smtClean="0"/>
              <a:t>Money must be managed by a Rotarian.</a:t>
            </a:r>
          </a:p>
          <a:p>
            <a:r>
              <a:rPr lang="en-US" sz="3200" dirty="0" smtClean="0"/>
              <a:t>Project invoices must be paid out of the Project Account.</a:t>
            </a:r>
          </a:p>
          <a:p>
            <a:r>
              <a:rPr lang="en-US" sz="3200" dirty="0"/>
              <a:t>A detailed ledger is required.</a:t>
            </a:r>
            <a:endParaRPr lang="en-US" sz="3200" dirty="0" smtClean="0"/>
          </a:p>
          <a:p>
            <a:r>
              <a:rPr lang="en-US" sz="3200" dirty="0" smtClean="0"/>
              <a:t>Invoices, receipts, ledger, and bank statements must be retained and be available for at least five years. (Use the Global Grants website.)</a:t>
            </a:r>
          </a:p>
          <a:p>
            <a:endParaRPr lang="en-US" sz="3200" dirty="0" smtClean="0"/>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50</a:t>
            </a:fld>
            <a:endParaRPr lang="en-US"/>
          </a:p>
        </p:txBody>
      </p:sp>
    </p:spTree>
    <p:extLst>
      <p:ext uri="{BB962C8B-B14F-4D97-AF65-F5344CB8AC3E}">
        <p14:creationId xmlns:p14="http://schemas.microsoft.com/office/powerpoint/2010/main" val="32611055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Memoranda of Understanding</a:t>
            </a:r>
          </a:p>
        </p:txBody>
      </p:sp>
      <p:sp>
        <p:nvSpPr>
          <p:cNvPr id="19459" name="Content Placeholder 2"/>
          <p:cNvSpPr>
            <a:spLocks noGrp="1"/>
          </p:cNvSpPr>
          <p:nvPr>
            <p:ph idx="1"/>
          </p:nvPr>
        </p:nvSpPr>
        <p:spPr/>
        <p:txBody>
          <a:bodyPr/>
          <a:lstStyle/>
          <a:p>
            <a:r>
              <a:rPr lang="en-US" sz="2800" dirty="0" smtClean="0"/>
              <a:t>There are several different MOUs required for different situations</a:t>
            </a:r>
            <a:endParaRPr lang="en-US" sz="2400" dirty="0"/>
          </a:p>
          <a:p>
            <a:pPr lvl="1"/>
            <a:endParaRPr lang="en-US" sz="2400" b="1" dirty="0" smtClean="0"/>
          </a:p>
          <a:p>
            <a:pPr lvl="1"/>
            <a:r>
              <a:rPr lang="en-US" sz="2400" b="1" dirty="0" smtClean="0"/>
              <a:t>Sponsor Club Presidents must sign an MOU.</a:t>
            </a:r>
          </a:p>
          <a:p>
            <a:pPr lvl="1"/>
            <a:endParaRPr lang="en-US" sz="2400" dirty="0" smtClean="0"/>
          </a:p>
          <a:p>
            <a:pPr lvl="1"/>
            <a:r>
              <a:rPr lang="en-US" sz="2400" dirty="0" smtClean="0"/>
              <a:t>Cooperating Organizations and the Sponsor Clubs must sign an MOU.</a:t>
            </a:r>
          </a:p>
          <a:p>
            <a:pPr lvl="1"/>
            <a:r>
              <a:rPr lang="en-US" sz="2400" dirty="0" smtClean="0"/>
              <a:t>Global Grant Scholars must sign an MOU.</a:t>
            </a:r>
          </a:p>
          <a:p>
            <a:pPr lvl="1"/>
            <a:r>
              <a:rPr lang="en-US" sz="2400" dirty="0" smtClean="0"/>
              <a:t>Microfinance Organizations must sign an MOU.</a:t>
            </a:r>
          </a:p>
        </p:txBody>
      </p:sp>
      <p:sp>
        <p:nvSpPr>
          <p:cNvPr id="31748" name="Footer Placeholder 3"/>
          <p:cNvSpPr>
            <a:spLocks noGrp="1"/>
          </p:cNvSpPr>
          <p:nvPr>
            <p:ph type="ftr" sz="quarter" idx="10"/>
          </p:nvPr>
        </p:nvSpPr>
        <p:spPr>
          <a:noFill/>
        </p:spPr>
        <p:txBody>
          <a:bodyPr/>
          <a:lstStyle/>
          <a:p>
            <a:r>
              <a:rPr lang="en-US" smtClean="0"/>
              <a:t>Global Grants</a:t>
            </a:r>
          </a:p>
        </p:txBody>
      </p:sp>
      <p:sp>
        <p:nvSpPr>
          <p:cNvPr id="31749" name="Slide Number Placeholder 4"/>
          <p:cNvSpPr>
            <a:spLocks noGrp="1"/>
          </p:cNvSpPr>
          <p:nvPr>
            <p:ph type="sldNum" sz="quarter" idx="11"/>
          </p:nvPr>
        </p:nvSpPr>
        <p:spPr>
          <a:noFill/>
        </p:spPr>
        <p:txBody>
          <a:bodyPr/>
          <a:lstStyle/>
          <a:p>
            <a:r>
              <a:rPr lang="en-US" smtClean="0"/>
              <a:t>Slide </a:t>
            </a:r>
            <a:fld id="{6D65F844-A2EE-4A5E-A030-5A53D5340442}" type="slidenum">
              <a:rPr lang="en-US" smtClean="0"/>
              <a:pPr/>
              <a:t>51</a:t>
            </a:fld>
            <a:endParaRPr lang="en-US" smtClean="0"/>
          </a:p>
        </p:txBody>
      </p:sp>
    </p:spTree>
    <p:extLst>
      <p:ext uri="{BB962C8B-B14F-4D97-AF65-F5344CB8AC3E}">
        <p14:creationId xmlns:p14="http://schemas.microsoft.com/office/powerpoint/2010/main" val="36399790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 calcmode="lin" valueType="num">
                                      <p:cBhvr>
                                        <p:cTn id="7"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945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459">
                                            <p:txEl>
                                              <p:pRg st="4" end="4"/>
                                            </p:txEl>
                                          </p:spTgt>
                                        </p:tgtEl>
                                        <p:attrNameLst>
                                          <p:attrName>style.visibility</p:attrName>
                                        </p:attrNameLst>
                                      </p:cBhvr>
                                      <p:to>
                                        <p:strVal val="visible"/>
                                      </p:to>
                                    </p:set>
                                    <p:anim calcmode="lin" valueType="num">
                                      <p:cBhvr>
                                        <p:cTn id="14" dur="500" fill="hold"/>
                                        <p:tgtEl>
                                          <p:spTgt spid="19459">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19459">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19459">
                                            <p:txEl>
                                              <p:pRg st="4" end="4"/>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anim calcmode="lin" valueType="num">
                                      <p:cBhvr>
                                        <p:cTn id="19" dur="5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19459">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19459">
                                            <p:txEl>
                                              <p:pRg st="5" end="5"/>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459">
                                            <p:txEl>
                                              <p:pRg st="6" end="6"/>
                                            </p:txEl>
                                          </p:spTgt>
                                        </p:tgtEl>
                                        <p:attrNameLst>
                                          <p:attrName>style.visibility</p:attrName>
                                        </p:attrNameLst>
                                      </p:cBhvr>
                                      <p:to>
                                        <p:strVal val="visible"/>
                                      </p:to>
                                    </p:set>
                                    <p:anim calcmode="lin" valueType="num">
                                      <p:cBhvr>
                                        <p:cTn id="24" dur="500" fill="hold"/>
                                        <p:tgtEl>
                                          <p:spTgt spid="19459">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19459">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p>
            <a:r>
              <a:rPr lang="en-US" smtClean="0"/>
              <a:t>Global Grants</a:t>
            </a:r>
          </a:p>
        </p:txBody>
      </p:sp>
      <p:sp>
        <p:nvSpPr>
          <p:cNvPr id="2051" name="Slide Number Placeholder 4"/>
          <p:cNvSpPr>
            <a:spLocks noGrp="1"/>
          </p:cNvSpPr>
          <p:nvPr>
            <p:ph type="sldNum" sz="quarter" idx="11"/>
          </p:nvPr>
        </p:nvSpPr>
        <p:spPr>
          <a:noFill/>
        </p:spPr>
        <p:txBody>
          <a:bodyPr/>
          <a:lstStyle/>
          <a:p>
            <a:r>
              <a:rPr lang="en-US" smtClean="0"/>
              <a:t>Slide </a:t>
            </a:r>
            <a:fld id="{49297AA2-15A6-4E6D-8754-51CF29D73E34}" type="slidenum">
              <a:rPr lang="en-US" smtClean="0"/>
              <a:pPr/>
              <a:t>52</a:t>
            </a:fld>
            <a:endParaRPr lang="en-US" smtClean="0"/>
          </a:p>
        </p:txBody>
      </p:sp>
      <p:sp>
        <p:nvSpPr>
          <p:cNvPr id="2052" name="TextBox 7"/>
          <p:cNvSpPr txBox="1">
            <a:spLocks noChangeArrowheads="1"/>
          </p:cNvSpPr>
          <p:nvPr/>
        </p:nvSpPr>
        <p:spPr bwMode="auto">
          <a:xfrm>
            <a:off x="152400" y="152400"/>
            <a:ext cx="5348288" cy="461963"/>
          </a:xfrm>
          <a:prstGeom prst="rect">
            <a:avLst/>
          </a:prstGeom>
          <a:noFill/>
          <a:ln w="9525">
            <a:noFill/>
            <a:miter lim="800000"/>
            <a:headEnd/>
            <a:tailEnd/>
          </a:ln>
        </p:spPr>
        <p:txBody>
          <a:bodyPr wrap="none">
            <a:spAutoFit/>
          </a:bodyPr>
          <a:lstStyle/>
          <a:p>
            <a:pPr algn="ctr"/>
            <a:r>
              <a:rPr lang="en-US" sz="2400" b="1">
                <a:solidFill>
                  <a:schemeClr val="bg1"/>
                </a:solidFill>
              </a:rPr>
              <a:t>Mentor Training – 27 February 2010</a:t>
            </a:r>
          </a:p>
        </p:txBody>
      </p:sp>
      <p:pic>
        <p:nvPicPr>
          <p:cNvPr id="2053" name="Picture 33" descr="PPT_back2_notext"/>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2054" name="Title 8"/>
          <p:cNvSpPr>
            <a:spLocks noGrp="1"/>
          </p:cNvSpPr>
          <p:nvPr>
            <p:ph type="ctrTitle"/>
          </p:nvPr>
        </p:nvSpPr>
        <p:spPr>
          <a:xfrm>
            <a:off x="685800" y="0"/>
            <a:ext cx="7772400" cy="685800"/>
          </a:xfrm>
        </p:spPr>
        <p:txBody>
          <a:bodyPr/>
          <a:lstStyle/>
          <a:p>
            <a:r>
              <a:rPr lang="en-US" sz="2800" dirty="0" smtClean="0"/>
              <a:t>Grants Management Seminar – </a:t>
            </a:r>
            <a:r>
              <a:rPr lang="en-US" sz="2800" dirty="0"/>
              <a:t>16 March 2013</a:t>
            </a:r>
            <a:endParaRPr lang="en-US" sz="2800" dirty="0" smtClean="0"/>
          </a:p>
        </p:txBody>
      </p:sp>
      <p:sp>
        <p:nvSpPr>
          <p:cNvPr id="11" name="TextBox 10"/>
          <p:cNvSpPr txBox="1"/>
          <p:nvPr/>
        </p:nvSpPr>
        <p:spPr>
          <a:xfrm>
            <a:off x="2384507" y="3006804"/>
            <a:ext cx="4121641"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Reporting</a:t>
            </a:r>
          </a:p>
        </p:txBody>
      </p:sp>
    </p:spTree>
    <p:extLst>
      <p:ext uri="{BB962C8B-B14F-4D97-AF65-F5344CB8AC3E}">
        <p14:creationId xmlns:p14="http://schemas.microsoft.com/office/powerpoint/2010/main" val="39433325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Global Grants Project Reporting</a:t>
            </a:r>
          </a:p>
        </p:txBody>
      </p:sp>
      <p:sp>
        <p:nvSpPr>
          <p:cNvPr id="36867" name="Content Placeholder 2"/>
          <p:cNvSpPr>
            <a:spLocks noGrp="1"/>
          </p:cNvSpPr>
          <p:nvPr>
            <p:ph idx="1"/>
          </p:nvPr>
        </p:nvSpPr>
        <p:spPr/>
        <p:txBody>
          <a:bodyPr/>
          <a:lstStyle/>
          <a:p>
            <a:endParaRPr lang="en-US" sz="2400" dirty="0" smtClean="0"/>
          </a:p>
          <a:p>
            <a:r>
              <a:rPr lang="en-US" sz="2400" dirty="0" smtClean="0"/>
              <a:t>A </a:t>
            </a:r>
            <a:r>
              <a:rPr lang="en-US" sz="2400" b="1" dirty="0" smtClean="0"/>
              <a:t>Progress Report</a:t>
            </a:r>
            <a:r>
              <a:rPr lang="en-US" sz="2400" dirty="0" smtClean="0"/>
              <a:t> is due 12 months after TRF funds are disbursed, and every 12 months thereafter.</a:t>
            </a:r>
          </a:p>
          <a:p>
            <a:r>
              <a:rPr lang="en-US" sz="2400" dirty="0" smtClean="0"/>
              <a:t>The </a:t>
            </a:r>
            <a:r>
              <a:rPr lang="en-US" sz="2400" b="1" dirty="0" smtClean="0"/>
              <a:t>Final Report</a:t>
            </a:r>
            <a:r>
              <a:rPr lang="en-US" sz="2400" dirty="0" smtClean="0"/>
              <a:t> is due two months after completion of project and includes an explanation of variances &gt; 10%. </a:t>
            </a:r>
          </a:p>
          <a:p>
            <a:r>
              <a:rPr lang="en-US" sz="2400" dirty="0" smtClean="0"/>
              <a:t>Bank statements for all expenses are required for both Progress and Final Reports.</a:t>
            </a:r>
          </a:p>
          <a:p>
            <a:r>
              <a:rPr lang="en-US" sz="2400" dirty="0" smtClean="0"/>
              <a:t>Reports are submitted online through RI Member Access, completing the appropriate forms plus uploads.</a:t>
            </a:r>
          </a:p>
          <a:p>
            <a:pPr marL="400050" lvl="1" indent="0">
              <a:buNone/>
            </a:pPr>
            <a:r>
              <a:rPr lang="en-US" sz="2200" dirty="0" smtClean="0"/>
              <a:t>(Projects in India have special reporting requirements.)</a:t>
            </a:r>
          </a:p>
          <a:p>
            <a:pPr marL="400050" lvl="1" indent="0">
              <a:buNone/>
            </a:pPr>
            <a:r>
              <a:rPr lang="en-US" sz="2200" dirty="0" smtClean="0"/>
              <a:t>(There are special reports for VTTs, Global Scholars, and Microfinance projects.)</a:t>
            </a:r>
          </a:p>
          <a:p>
            <a:pPr marL="400050" lvl="1" indent="0">
              <a:buNone/>
            </a:pPr>
            <a:endParaRPr lang="en-US" sz="2200" dirty="0" smtClean="0"/>
          </a:p>
          <a:p>
            <a:pPr marL="400050" lvl="1" indent="0">
              <a:buNone/>
            </a:pPr>
            <a:endParaRPr lang="en-US" sz="2200" dirty="0" smtClean="0"/>
          </a:p>
          <a:p>
            <a:endParaRPr lang="en-US" sz="2400" dirty="0" smtClean="0"/>
          </a:p>
        </p:txBody>
      </p:sp>
      <p:sp>
        <p:nvSpPr>
          <p:cNvPr id="36868" name="Footer Placeholder 3"/>
          <p:cNvSpPr>
            <a:spLocks noGrp="1"/>
          </p:cNvSpPr>
          <p:nvPr>
            <p:ph type="ftr" sz="quarter" idx="10"/>
          </p:nvPr>
        </p:nvSpPr>
        <p:spPr>
          <a:noFill/>
        </p:spPr>
        <p:txBody>
          <a:bodyPr/>
          <a:lstStyle/>
          <a:p>
            <a:r>
              <a:rPr lang="en-US" smtClean="0"/>
              <a:t>Global Grants</a:t>
            </a:r>
          </a:p>
        </p:txBody>
      </p:sp>
      <p:sp>
        <p:nvSpPr>
          <p:cNvPr id="36869" name="Slide Number Placeholder 4"/>
          <p:cNvSpPr>
            <a:spLocks noGrp="1"/>
          </p:cNvSpPr>
          <p:nvPr>
            <p:ph type="sldNum" sz="quarter" idx="11"/>
          </p:nvPr>
        </p:nvSpPr>
        <p:spPr>
          <a:noFill/>
        </p:spPr>
        <p:txBody>
          <a:bodyPr/>
          <a:lstStyle/>
          <a:p>
            <a:r>
              <a:rPr lang="en-US" smtClean="0"/>
              <a:t>Slide </a:t>
            </a:r>
            <a:fld id="{1E38C4BE-FAD0-477D-BFD2-98882866DC92}" type="slidenum">
              <a:rPr lang="en-US" smtClean="0"/>
              <a:pPr/>
              <a:t>53</a:t>
            </a:fld>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 calcmode="lin" valueType="num">
                                      <p:cBhvr>
                                        <p:cTn id="7" dur="5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686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686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6867">
                                            <p:txEl>
                                              <p:pRg st="2" end="2"/>
                                            </p:txEl>
                                          </p:spTgt>
                                        </p:tgtEl>
                                        <p:attrNameLst>
                                          <p:attrName>style.visibility</p:attrName>
                                        </p:attrNameLst>
                                      </p:cBhvr>
                                      <p:to>
                                        <p:strVal val="visible"/>
                                      </p:to>
                                    </p:set>
                                    <p:anim calcmode="lin" valueType="num">
                                      <p:cBhvr>
                                        <p:cTn id="14" dur="5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686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68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anim calcmode="lin" valueType="num">
                                      <p:cBhvr>
                                        <p:cTn id="21" dur="5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686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686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6867">
                                            <p:txEl>
                                              <p:pRg st="4" end="4"/>
                                            </p:txEl>
                                          </p:spTgt>
                                        </p:tgtEl>
                                        <p:attrNameLst>
                                          <p:attrName>style.visibility</p:attrName>
                                        </p:attrNameLst>
                                      </p:cBhvr>
                                      <p:to>
                                        <p:strVal val="visible"/>
                                      </p:to>
                                    </p:set>
                                    <p:anim calcmode="lin" valueType="num">
                                      <p:cBhvr>
                                        <p:cTn id="28" dur="5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6867">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686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6867">
                                            <p:txEl>
                                              <p:pRg st="5" end="5"/>
                                            </p:txEl>
                                          </p:spTgt>
                                        </p:tgtEl>
                                        <p:attrNameLst>
                                          <p:attrName>style.visibility</p:attrName>
                                        </p:attrNameLst>
                                      </p:cBhvr>
                                      <p:to>
                                        <p:strVal val="visible"/>
                                      </p:to>
                                    </p:set>
                                    <p:anim calcmode="lin" valueType="num">
                                      <p:cBhvr>
                                        <p:cTn id="35" dur="500" fill="hold"/>
                                        <p:tgtEl>
                                          <p:spTgt spid="36867">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6867">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686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6867">
                                            <p:txEl>
                                              <p:pRg st="6" end="6"/>
                                            </p:txEl>
                                          </p:spTgt>
                                        </p:tgtEl>
                                        <p:attrNameLst>
                                          <p:attrName>style.visibility</p:attrName>
                                        </p:attrNameLst>
                                      </p:cBhvr>
                                      <p:to>
                                        <p:strVal val="visible"/>
                                      </p:to>
                                    </p:set>
                                    <p:anim calcmode="lin" valueType="num">
                                      <p:cBhvr>
                                        <p:cTn id="42" dur="500" fill="hold"/>
                                        <p:tgtEl>
                                          <p:spTgt spid="36867">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6867">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Content</a:t>
            </a:r>
            <a:endParaRPr lang="en-US" dirty="0"/>
          </a:p>
        </p:txBody>
      </p:sp>
      <p:sp>
        <p:nvSpPr>
          <p:cNvPr id="3" name="Content Placeholder 2"/>
          <p:cNvSpPr>
            <a:spLocks noGrp="1"/>
          </p:cNvSpPr>
          <p:nvPr>
            <p:ph idx="1"/>
          </p:nvPr>
        </p:nvSpPr>
        <p:spPr/>
        <p:txBody>
          <a:bodyPr/>
          <a:lstStyle/>
          <a:p>
            <a:r>
              <a:rPr lang="en-US" dirty="0" smtClean="0"/>
              <a:t>How partners were involved</a:t>
            </a:r>
          </a:p>
          <a:p>
            <a:r>
              <a:rPr lang="en-US" dirty="0" smtClean="0"/>
              <a:t>Type of activity</a:t>
            </a:r>
          </a:p>
          <a:p>
            <a:r>
              <a:rPr lang="en-US" dirty="0" smtClean="0"/>
              <a:t>Evaluation of project goals</a:t>
            </a:r>
          </a:p>
          <a:p>
            <a:r>
              <a:rPr lang="en-US" dirty="0" smtClean="0"/>
              <a:t>How “Area of Focus” goals were met</a:t>
            </a:r>
          </a:p>
          <a:p>
            <a:r>
              <a:rPr lang="en-US" dirty="0" smtClean="0"/>
              <a:t>How funds were spent</a:t>
            </a:r>
          </a:p>
          <a:p>
            <a:r>
              <a:rPr lang="en-US" dirty="0" smtClean="0"/>
              <a:t>Number of beneficiaries and how they benefited.</a:t>
            </a:r>
            <a:endParaRPr lang="en-US" dirty="0"/>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54</a:t>
            </a:fld>
            <a:endParaRPr lang="en-US"/>
          </a:p>
        </p:txBody>
      </p:sp>
    </p:spTree>
    <p:extLst>
      <p:ext uri="{BB962C8B-B14F-4D97-AF65-F5344CB8AC3E}">
        <p14:creationId xmlns:p14="http://schemas.microsoft.com/office/powerpoint/2010/main" val="32105585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en-US" dirty="0" smtClean="0"/>
              <a:t>Pitfalls to Avoid</a:t>
            </a:r>
          </a:p>
        </p:txBody>
      </p:sp>
      <p:sp>
        <p:nvSpPr>
          <p:cNvPr id="36867" name="Content Placeholder 2"/>
          <p:cNvSpPr>
            <a:spLocks noGrp="1"/>
          </p:cNvSpPr>
          <p:nvPr>
            <p:ph idx="1"/>
          </p:nvPr>
        </p:nvSpPr>
        <p:spPr>
          <a:xfrm>
            <a:off x="457200" y="1371600"/>
            <a:ext cx="8229600" cy="5029200"/>
          </a:xfrm>
        </p:spPr>
        <p:txBody>
          <a:bodyPr/>
          <a:lstStyle/>
          <a:p>
            <a:r>
              <a:rPr lang="en-US" sz="2400" dirty="0" smtClean="0"/>
              <a:t>Sustainability plan not provided.</a:t>
            </a:r>
          </a:p>
          <a:p>
            <a:r>
              <a:rPr lang="en-US" sz="2400" dirty="0" smtClean="0"/>
              <a:t>Financing shown is not based on actual pledges.</a:t>
            </a:r>
          </a:p>
          <a:p>
            <a:r>
              <a:rPr lang="en-US" sz="2400" dirty="0" smtClean="0"/>
              <a:t>Not providing required MOUs.</a:t>
            </a:r>
          </a:p>
          <a:p>
            <a:r>
              <a:rPr lang="en-US" sz="2400" dirty="0" smtClean="0"/>
              <a:t>Funds were transferred from Project Account to another organization.</a:t>
            </a:r>
          </a:p>
          <a:p>
            <a:r>
              <a:rPr lang="en-US" sz="2400" dirty="0" smtClean="0"/>
              <a:t>Not getting signatures when needed.</a:t>
            </a:r>
          </a:p>
          <a:p>
            <a:r>
              <a:rPr lang="en-US" sz="2400" dirty="0" smtClean="0"/>
              <a:t>Uploaded bank statements not legible, or cannot be matched to reported expenses.</a:t>
            </a:r>
          </a:p>
          <a:p>
            <a:r>
              <a:rPr lang="en-US" sz="2400" b="1" dirty="0" smtClean="0"/>
              <a:t>Late reports. Most frequent problem. Affects other projects.</a:t>
            </a:r>
          </a:p>
          <a:p>
            <a:pPr marL="0" indent="0">
              <a:buNone/>
            </a:pPr>
            <a:endParaRPr lang="en-US" sz="2400" dirty="0" smtClean="0"/>
          </a:p>
        </p:txBody>
      </p:sp>
      <p:sp>
        <p:nvSpPr>
          <p:cNvPr id="36868" name="Footer Placeholder 3"/>
          <p:cNvSpPr>
            <a:spLocks noGrp="1"/>
          </p:cNvSpPr>
          <p:nvPr>
            <p:ph type="ftr" sz="quarter" idx="10"/>
          </p:nvPr>
        </p:nvSpPr>
        <p:spPr>
          <a:noFill/>
        </p:spPr>
        <p:txBody>
          <a:bodyPr/>
          <a:lstStyle/>
          <a:p>
            <a:r>
              <a:rPr lang="en-US" smtClean="0"/>
              <a:t>Global Grants</a:t>
            </a:r>
          </a:p>
        </p:txBody>
      </p:sp>
      <p:sp>
        <p:nvSpPr>
          <p:cNvPr id="36869" name="Slide Number Placeholder 4"/>
          <p:cNvSpPr>
            <a:spLocks noGrp="1"/>
          </p:cNvSpPr>
          <p:nvPr>
            <p:ph type="sldNum" sz="quarter" idx="11"/>
          </p:nvPr>
        </p:nvSpPr>
        <p:spPr>
          <a:noFill/>
        </p:spPr>
        <p:txBody>
          <a:bodyPr/>
          <a:lstStyle/>
          <a:p>
            <a:r>
              <a:rPr lang="en-US" smtClean="0"/>
              <a:t>Slide </a:t>
            </a:r>
            <a:fld id="{1E38C4BE-FAD0-477D-BFD2-98882866DC92}" type="slidenum">
              <a:rPr lang="en-US" smtClean="0"/>
              <a:pPr/>
              <a:t>55</a:t>
            </a:fld>
            <a:endParaRPr lang="en-US" smtClean="0"/>
          </a:p>
        </p:txBody>
      </p:sp>
    </p:spTree>
    <p:extLst>
      <p:ext uri="{BB962C8B-B14F-4D97-AF65-F5344CB8AC3E}">
        <p14:creationId xmlns:p14="http://schemas.microsoft.com/office/powerpoint/2010/main" val="3453796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10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8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686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68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6867">
                                            <p:txEl>
                                              <p:pRg st="1" end="1"/>
                                            </p:txEl>
                                          </p:spTgt>
                                        </p:tgtEl>
                                        <p:attrNameLst>
                                          <p:attrName>style.visibility</p:attrName>
                                        </p:attrNameLst>
                                      </p:cBhvr>
                                      <p:to>
                                        <p:strVal val="visible"/>
                                      </p:to>
                                    </p:set>
                                    <p:anim calcmode="lin" valueType="num">
                                      <p:cBhvr>
                                        <p:cTn id="15" dur="1000" fill="hold"/>
                                        <p:tgtEl>
                                          <p:spTgt spid="3686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686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686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68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6867">
                                            <p:txEl>
                                              <p:pRg st="2" end="2"/>
                                            </p:txEl>
                                          </p:spTgt>
                                        </p:tgtEl>
                                        <p:attrNameLst>
                                          <p:attrName>style.visibility</p:attrName>
                                        </p:attrNameLst>
                                      </p:cBhvr>
                                      <p:to>
                                        <p:strVal val="visible"/>
                                      </p:to>
                                    </p:set>
                                    <p:anim calcmode="lin" valueType="num">
                                      <p:cBhvr>
                                        <p:cTn id="23" dur="10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686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686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686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6867">
                                            <p:txEl>
                                              <p:pRg st="3" end="3"/>
                                            </p:txEl>
                                          </p:spTgt>
                                        </p:tgtEl>
                                        <p:attrNameLst>
                                          <p:attrName>style.visibility</p:attrName>
                                        </p:attrNameLst>
                                      </p:cBhvr>
                                      <p:to>
                                        <p:strVal val="visible"/>
                                      </p:to>
                                    </p:set>
                                    <p:anim calcmode="lin" valueType="num">
                                      <p:cBhvr>
                                        <p:cTn id="31" dur="1000" fill="hold"/>
                                        <p:tgtEl>
                                          <p:spTgt spid="3686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686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686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686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6867">
                                            <p:txEl>
                                              <p:pRg st="4" end="4"/>
                                            </p:txEl>
                                          </p:spTgt>
                                        </p:tgtEl>
                                        <p:attrNameLst>
                                          <p:attrName>style.visibility</p:attrName>
                                        </p:attrNameLst>
                                      </p:cBhvr>
                                      <p:to>
                                        <p:strVal val="visible"/>
                                      </p:to>
                                    </p:set>
                                    <p:anim calcmode="lin" valueType="num">
                                      <p:cBhvr>
                                        <p:cTn id="39" dur="1000" fill="hold"/>
                                        <p:tgtEl>
                                          <p:spTgt spid="3686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686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6867">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686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6867">
                                            <p:txEl>
                                              <p:pRg st="5" end="5"/>
                                            </p:txEl>
                                          </p:spTgt>
                                        </p:tgtEl>
                                        <p:attrNameLst>
                                          <p:attrName>style.visibility</p:attrName>
                                        </p:attrNameLst>
                                      </p:cBhvr>
                                      <p:to>
                                        <p:strVal val="visible"/>
                                      </p:to>
                                    </p:set>
                                    <p:anim calcmode="lin" valueType="num">
                                      <p:cBhvr>
                                        <p:cTn id="47" dur="1000" fill="hold"/>
                                        <p:tgtEl>
                                          <p:spTgt spid="36867">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6867">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6867">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6867">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6867">
                                            <p:txEl>
                                              <p:pRg st="6" end="6"/>
                                            </p:txEl>
                                          </p:spTgt>
                                        </p:tgtEl>
                                        <p:attrNameLst>
                                          <p:attrName>style.visibility</p:attrName>
                                        </p:attrNameLst>
                                      </p:cBhvr>
                                      <p:to>
                                        <p:strVal val="visible"/>
                                      </p:to>
                                    </p:set>
                                    <p:anim calcmode="lin" valueType="num">
                                      <p:cBhvr>
                                        <p:cTn id="55" dur="1000" fill="hold"/>
                                        <p:tgtEl>
                                          <p:spTgt spid="36867">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6867">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6867">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a:r>
              <a:rPr lang="en-US" dirty="0" smtClean="0"/>
              <a:t>Congratulations!</a:t>
            </a:r>
          </a:p>
        </p:txBody>
      </p:sp>
      <p:sp>
        <p:nvSpPr>
          <p:cNvPr id="5" name="Content Placeholder 4"/>
          <p:cNvSpPr>
            <a:spLocks noGrp="1"/>
          </p:cNvSpPr>
          <p:nvPr>
            <p:ph idx="1"/>
          </p:nvPr>
        </p:nvSpPr>
        <p:spPr/>
        <p:txBody>
          <a:bodyPr/>
          <a:lstStyle/>
          <a:p>
            <a:r>
              <a:rPr lang="en-US" dirty="0" smtClean="0"/>
              <a:t>You and your Host Club have completed your Global Grant Project.</a:t>
            </a:r>
          </a:p>
          <a:p>
            <a:r>
              <a:rPr lang="en-US" dirty="0" smtClean="0"/>
              <a:t>Now tell the world about it.</a:t>
            </a:r>
          </a:p>
          <a:p>
            <a:pPr lvl="1"/>
            <a:r>
              <a:rPr lang="en-US" dirty="0" smtClean="0"/>
              <a:t>Upload pictures and stories.</a:t>
            </a:r>
          </a:p>
          <a:p>
            <a:pPr lvl="1"/>
            <a:r>
              <a:rPr lang="en-US" dirty="0" smtClean="0"/>
              <a:t>Write a press release.</a:t>
            </a:r>
          </a:p>
          <a:p>
            <a:pPr lvl="1"/>
            <a:r>
              <a:rPr lang="en-US" dirty="0"/>
              <a:t>Offer to do Club </a:t>
            </a:r>
            <a:r>
              <a:rPr lang="en-US" dirty="0" smtClean="0"/>
              <a:t>presentations</a:t>
            </a:r>
          </a:p>
          <a:p>
            <a:pPr lvl="1"/>
            <a:r>
              <a:rPr lang="en-US" dirty="0" smtClean="0"/>
              <a:t>Write an article for the Rotarian.</a:t>
            </a:r>
          </a:p>
          <a:p>
            <a:pPr lvl="1"/>
            <a:endParaRPr lang="en-US" dirty="0"/>
          </a:p>
        </p:txBody>
      </p:sp>
      <p:sp>
        <p:nvSpPr>
          <p:cNvPr id="36868" name="Footer Placeholder 3"/>
          <p:cNvSpPr>
            <a:spLocks noGrp="1"/>
          </p:cNvSpPr>
          <p:nvPr>
            <p:ph type="ftr" sz="quarter" idx="10"/>
          </p:nvPr>
        </p:nvSpPr>
        <p:spPr/>
        <p:txBody>
          <a:bodyPr/>
          <a:lstStyle/>
          <a:p>
            <a:r>
              <a:rPr lang="en-US" smtClean="0"/>
              <a:t>Global Grants</a:t>
            </a:r>
          </a:p>
        </p:txBody>
      </p:sp>
      <p:sp>
        <p:nvSpPr>
          <p:cNvPr id="36869" name="Slide Number Placeholder 4"/>
          <p:cNvSpPr>
            <a:spLocks noGrp="1"/>
          </p:cNvSpPr>
          <p:nvPr>
            <p:ph type="sldNum" sz="quarter" idx="11"/>
          </p:nvPr>
        </p:nvSpPr>
        <p:spPr/>
        <p:txBody>
          <a:bodyPr/>
          <a:lstStyle/>
          <a:p>
            <a:r>
              <a:rPr lang="en-US" smtClean="0"/>
              <a:t>Slide </a:t>
            </a:r>
            <a:fld id="{1E38C4BE-FAD0-477D-BFD2-98882866DC92}" type="slidenum">
              <a:rPr lang="en-US" smtClean="0"/>
              <a:pPr/>
              <a:t>56</a:t>
            </a:fld>
            <a:endParaRPr lang="en-US" smtClean="0"/>
          </a:p>
        </p:txBody>
      </p:sp>
    </p:spTree>
    <p:extLst>
      <p:ext uri="{BB962C8B-B14F-4D97-AF65-F5344CB8AC3E}">
        <p14:creationId xmlns:p14="http://schemas.microsoft.com/office/powerpoint/2010/main" val="38096403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5">
                                            <p:txEl>
                                              <p:pRg st="0" end="0"/>
                                            </p:txEl>
                                          </p:spTgt>
                                        </p:tgtEl>
                                        <p:attrNameLst>
                                          <p:attrName>style.color</p:attrName>
                                        </p:attrNameLst>
                                      </p:cBhvr>
                                      <p:to>
                                        <a:schemeClr val="bg1"/>
                                      </p:to>
                                    </p:animClr>
                                    <p:animClr clrSpc="rgb" dir="cw">
                                      <p:cBhvr>
                                        <p:cTn id="7" dur="250" autoRev="1" fill="remove"/>
                                        <p:tgtEl>
                                          <p:spTgt spid="5">
                                            <p:txEl>
                                              <p:pRg st="0" end="0"/>
                                            </p:txEl>
                                          </p:spTgt>
                                        </p:tgtEl>
                                        <p:attrNameLst>
                                          <p:attrName>fillcolor</p:attrName>
                                        </p:attrNameLst>
                                      </p:cBhvr>
                                      <p:to>
                                        <a:schemeClr val="bg1"/>
                                      </p:to>
                                    </p:animClr>
                                    <p:set>
                                      <p:cBhvr>
                                        <p:cTn id="8" dur="250" autoRev="1" fill="remove"/>
                                        <p:tgtEl>
                                          <p:spTgt spid="5">
                                            <p:txEl>
                                              <p:pRg st="0" end="0"/>
                                            </p:txEl>
                                          </p:spTgt>
                                        </p:tgtEl>
                                        <p:attrNameLst>
                                          <p:attrName>fill.type</p:attrName>
                                        </p:attrNameLst>
                                      </p:cBhvr>
                                      <p:to>
                                        <p:strVal val="solid"/>
                                      </p:to>
                                    </p:set>
                                    <p:set>
                                      <p:cBhvr>
                                        <p:cTn id="9" dur="250" autoRev="1" fill="remove"/>
                                        <p:tgtEl>
                                          <p:spTgt spid="5">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80">
                                          <p:stCondLst>
                                            <p:cond delay="0"/>
                                          </p:stCondLst>
                                        </p:cTn>
                                        <p:tgtEl>
                                          <p:spTgt spid="5">
                                            <p:txEl>
                                              <p:pRg st="1" end="1"/>
                                            </p:txEl>
                                          </p:spTgt>
                                        </p:tgtEl>
                                      </p:cBhvr>
                                    </p:animEffect>
                                    <p:anim calcmode="lin" valueType="num">
                                      <p:cBhvr>
                                        <p:cTn id="15"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xEl>
                                              <p:pRg st="1" end="1"/>
                                            </p:txEl>
                                          </p:spTgt>
                                        </p:tgtEl>
                                      </p:cBhvr>
                                      <p:to x="100000" y="60000"/>
                                    </p:animScale>
                                    <p:animScale>
                                      <p:cBhvr>
                                        <p:cTn id="21" dur="166" decel="50000">
                                          <p:stCondLst>
                                            <p:cond delay="676"/>
                                          </p:stCondLst>
                                        </p:cTn>
                                        <p:tgtEl>
                                          <p:spTgt spid="5">
                                            <p:txEl>
                                              <p:pRg st="1" end="1"/>
                                            </p:txEl>
                                          </p:spTgt>
                                        </p:tgtEl>
                                      </p:cBhvr>
                                      <p:to x="100000" y="100000"/>
                                    </p:animScale>
                                    <p:animScale>
                                      <p:cBhvr>
                                        <p:cTn id="22" dur="26">
                                          <p:stCondLst>
                                            <p:cond delay="1312"/>
                                          </p:stCondLst>
                                        </p:cTn>
                                        <p:tgtEl>
                                          <p:spTgt spid="5">
                                            <p:txEl>
                                              <p:pRg st="1" end="1"/>
                                            </p:txEl>
                                          </p:spTgt>
                                        </p:tgtEl>
                                      </p:cBhvr>
                                      <p:to x="100000" y="80000"/>
                                    </p:animScale>
                                    <p:animScale>
                                      <p:cBhvr>
                                        <p:cTn id="23" dur="166" decel="50000">
                                          <p:stCondLst>
                                            <p:cond delay="1338"/>
                                          </p:stCondLst>
                                        </p:cTn>
                                        <p:tgtEl>
                                          <p:spTgt spid="5">
                                            <p:txEl>
                                              <p:pRg st="1" end="1"/>
                                            </p:txEl>
                                          </p:spTgt>
                                        </p:tgtEl>
                                      </p:cBhvr>
                                      <p:to x="100000" y="100000"/>
                                    </p:animScale>
                                    <p:animScale>
                                      <p:cBhvr>
                                        <p:cTn id="24" dur="26">
                                          <p:stCondLst>
                                            <p:cond delay="1642"/>
                                          </p:stCondLst>
                                        </p:cTn>
                                        <p:tgtEl>
                                          <p:spTgt spid="5">
                                            <p:txEl>
                                              <p:pRg st="1" end="1"/>
                                            </p:txEl>
                                          </p:spTgt>
                                        </p:tgtEl>
                                      </p:cBhvr>
                                      <p:to x="100000" y="90000"/>
                                    </p:animScale>
                                    <p:animScale>
                                      <p:cBhvr>
                                        <p:cTn id="25" dur="166" decel="50000">
                                          <p:stCondLst>
                                            <p:cond delay="1668"/>
                                          </p:stCondLst>
                                        </p:cTn>
                                        <p:tgtEl>
                                          <p:spTgt spid="5">
                                            <p:txEl>
                                              <p:pRg st="1" end="1"/>
                                            </p:txEl>
                                          </p:spTgt>
                                        </p:tgtEl>
                                      </p:cBhvr>
                                      <p:to x="100000" y="100000"/>
                                    </p:animScale>
                                    <p:animScale>
                                      <p:cBhvr>
                                        <p:cTn id="26" dur="26">
                                          <p:stCondLst>
                                            <p:cond delay="1808"/>
                                          </p:stCondLst>
                                        </p:cTn>
                                        <p:tgtEl>
                                          <p:spTgt spid="5">
                                            <p:txEl>
                                              <p:pRg st="1" end="1"/>
                                            </p:txEl>
                                          </p:spTgt>
                                        </p:tgtEl>
                                      </p:cBhvr>
                                      <p:to x="100000" y="95000"/>
                                    </p:animScale>
                                    <p:animScale>
                                      <p:cBhvr>
                                        <p:cTn id="27" dur="166" decel="50000">
                                          <p:stCondLst>
                                            <p:cond delay="1834"/>
                                          </p:stCondLst>
                                        </p:cTn>
                                        <p:tgtEl>
                                          <p:spTgt spid="5">
                                            <p:txEl>
                                              <p:pRg st="1" end="1"/>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down)">
                                      <p:cBhvr>
                                        <p:cTn id="30" dur="580">
                                          <p:stCondLst>
                                            <p:cond delay="0"/>
                                          </p:stCondLst>
                                        </p:cTn>
                                        <p:tgtEl>
                                          <p:spTgt spid="5">
                                            <p:txEl>
                                              <p:pRg st="2" end="2"/>
                                            </p:txEl>
                                          </p:spTgt>
                                        </p:tgtEl>
                                      </p:cBhvr>
                                    </p:animEffect>
                                    <p:anim calcmode="lin" valueType="num">
                                      <p:cBhvr>
                                        <p:cTn id="31"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xEl>
                                              <p:pRg st="2" end="2"/>
                                            </p:txEl>
                                          </p:spTgt>
                                        </p:tgtEl>
                                      </p:cBhvr>
                                      <p:to x="100000" y="60000"/>
                                    </p:animScale>
                                    <p:animScale>
                                      <p:cBhvr>
                                        <p:cTn id="37" dur="166" decel="50000">
                                          <p:stCondLst>
                                            <p:cond delay="676"/>
                                          </p:stCondLst>
                                        </p:cTn>
                                        <p:tgtEl>
                                          <p:spTgt spid="5">
                                            <p:txEl>
                                              <p:pRg st="2" end="2"/>
                                            </p:txEl>
                                          </p:spTgt>
                                        </p:tgtEl>
                                      </p:cBhvr>
                                      <p:to x="100000" y="100000"/>
                                    </p:animScale>
                                    <p:animScale>
                                      <p:cBhvr>
                                        <p:cTn id="38" dur="26">
                                          <p:stCondLst>
                                            <p:cond delay="1312"/>
                                          </p:stCondLst>
                                        </p:cTn>
                                        <p:tgtEl>
                                          <p:spTgt spid="5">
                                            <p:txEl>
                                              <p:pRg st="2" end="2"/>
                                            </p:txEl>
                                          </p:spTgt>
                                        </p:tgtEl>
                                      </p:cBhvr>
                                      <p:to x="100000" y="80000"/>
                                    </p:animScale>
                                    <p:animScale>
                                      <p:cBhvr>
                                        <p:cTn id="39" dur="166" decel="50000">
                                          <p:stCondLst>
                                            <p:cond delay="1338"/>
                                          </p:stCondLst>
                                        </p:cTn>
                                        <p:tgtEl>
                                          <p:spTgt spid="5">
                                            <p:txEl>
                                              <p:pRg st="2" end="2"/>
                                            </p:txEl>
                                          </p:spTgt>
                                        </p:tgtEl>
                                      </p:cBhvr>
                                      <p:to x="100000" y="100000"/>
                                    </p:animScale>
                                    <p:animScale>
                                      <p:cBhvr>
                                        <p:cTn id="40" dur="26">
                                          <p:stCondLst>
                                            <p:cond delay="1642"/>
                                          </p:stCondLst>
                                        </p:cTn>
                                        <p:tgtEl>
                                          <p:spTgt spid="5">
                                            <p:txEl>
                                              <p:pRg st="2" end="2"/>
                                            </p:txEl>
                                          </p:spTgt>
                                        </p:tgtEl>
                                      </p:cBhvr>
                                      <p:to x="100000" y="90000"/>
                                    </p:animScale>
                                    <p:animScale>
                                      <p:cBhvr>
                                        <p:cTn id="41" dur="166" decel="50000">
                                          <p:stCondLst>
                                            <p:cond delay="1668"/>
                                          </p:stCondLst>
                                        </p:cTn>
                                        <p:tgtEl>
                                          <p:spTgt spid="5">
                                            <p:txEl>
                                              <p:pRg st="2" end="2"/>
                                            </p:txEl>
                                          </p:spTgt>
                                        </p:tgtEl>
                                      </p:cBhvr>
                                      <p:to x="100000" y="100000"/>
                                    </p:animScale>
                                    <p:animScale>
                                      <p:cBhvr>
                                        <p:cTn id="42" dur="26">
                                          <p:stCondLst>
                                            <p:cond delay="1808"/>
                                          </p:stCondLst>
                                        </p:cTn>
                                        <p:tgtEl>
                                          <p:spTgt spid="5">
                                            <p:txEl>
                                              <p:pRg st="2" end="2"/>
                                            </p:txEl>
                                          </p:spTgt>
                                        </p:tgtEl>
                                      </p:cBhvr>
                                      <p:to x="100000" y="95000"/>
                                    </p:animScale>
                                    <p:animScale>
                                      <p:cBhvr>
                                        <p:cTn id="43" dur="166" decel="50000">
                                          <p:stCondLst>
                                            <p:cond delay="1834"/>
                                          </p:stCondLst>
                                        </p:cTn>
                                        <p:tgtEl>
                                          <p:spTgt spid="5">
                                            <p:txEl>
                                              <p:pRg st="2" end="2"/>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wipe(down)">
                                      <p:cBhvr>
                                        <p:cTn id="46" dur="580">
                                          <p:stCondLst>
                                            <p:cond delay="0"/>
                                          </p:stCondLst>
                                        </p:cTn>
                                        <p:tgtEl>
                                          <p:spTgt spid="5">
                                            <p:txEl>
                                              <p:pRg st="3" end="3"/>
                                            </p:txEl>
                                          </p:spTgt>
                                        </p:tgtEl>
                                      </p:cBhvr>
                                    </p:animEffect>
                                    <p:anim calcmode="lin" valueType="num">
                                      <p:cBhvr>
                                        <p:cTn id="47"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5">
                                            <p:txEl>
                                              <p:pRg st="3" end="3"/>
                                            </p:txEl>
                                          </p:spTgt>
                                        </p:tgtEl>
                                      </p:cBhvr>
                                      <p:to x="100000" y="60000"/>
                                    </p:animScale>
                                    <p:animScale>
                                      <p:cBhvr>
                                        <p:cTn id="53" dur="166" decel="50000">
                                          <p:stCondLst>
                                            <p:cond delay="676"/>
                                          </p:stCondLst>
                                        </p:cTn>
                                        <p:tgtEl>
                                          <p:spTgt spid="5">
                                            <p:txEl>
                                              <p:pRg st="3" end="3"/>
                                            </p:txEl>
                                          </p:spTgt>
                                        </p:tgtEl>
                                      </p:cBhvr>
                                      <p:to x="100000" y="100000"/>
                                    </p:animScale>
                                    <p:animScale>
                                      <p:cBhvr>
                                        <p:cTn id="54" dur="26">
                                          <p:stCondLst>
                                            <p:cond delay="1312"/>
                                          </p:stCondLst>
                                        </p:cTn>
                                        <p:tgtEl>
                                          <p:spTgt spid="5">
                                            <p:txEl>
                                              <p:pRg st="3" end="3"/>
                                            </p:txEl>
                                          </p:spTgt>
                                        </p:tgtEl>
                                      </p:cBhvr>
                                      <p:to x="100000" y="80000"/>
                                    </p:animScale>
                                    <p:animScale>
                                      <p:cBhvr>
                                        <p:cTn id="55" dur="166" decel="50000">
                                          <p:stCondLst>
                                            <p:cond delay="1338"/>
                                          </p:stCondLst>
                                        </p:cTn>
                                        <p:tgtEl>
                                          <p:spTgt spid="5">
                                            <p:txEl>
                                              <p:pRg st="3" end="3"/>
                                            </p:txEl>
                                          </p:spTgt>
                                        </p:tgtEl>
                                      </p:cBhvr>
                                      <p:to x="100000" y="100000"/>
                                    </p:animScale>
                                    <p:animScale>
                                      <p:cBhvr>
                                        <p:cTn id="56" dur="26">
                                          <p:stCondLst>
                                            <p:cond delay="1642"/>
                                          </p:stCondLst>
                                        </p:cTn>
                                        <p:tgtEl>
                                          <p:spTgt spid="5">
                                            <p:txEl>
                                              <p:pRg st="3" end="3"/>
                                            </p:txEl>
                                          </p:spTgt>
                                        </p:tgtEl>
                                      </p:cBhvr>
                                      <p:to x="100000" y="90000"/>
                                    </p:animScale>
                                    <p:animScale>
                                      <p:cBhvr>
                                        <p:cTn id="57" dur="166" decel="50000">
                                          <p:stCondLst>
                                            <p:cond delay="1668"/>
                                          </p:stCondLst>
                                        </p:cTn>
                                        <p:tgtEl>
                                          <p:spTgt spid="5">
                                            <p:txEl>
                                              <p:pRg st="3" end="3"/>
                                            </p:txEl>
                                          </p:spTgt>
                                        </p:tgtEl>
                                      </p:cBhvr>
                                      <p:to x="100000" y="100000"/>
                                    </p:animScale>
                                    <p:animScale>
                                      <p:cBhvr>
                                        <p:cTn id="58" dur="26">
                                          <p:stCondLst>
                                            <p:cond delay="1808"/>
                                          </p:stCondLst>
                                        </p:cTn>
                                        <p:tgtEl>
                                          <p:spTgt spid="5">
                                            <p:txEl>
                                              <p:pRg st="3" end="3"/>
                                            </p:txEl>
                                          </p:spTgt>
                                        </p:tgtEl>
                                      </p:cBhvr>
                                      <p:to x="100000" y="95000"/>
                                    </p:animScale>
                                    <p:animScale>
                                      <p:cBhvr>
                                        <p:cTn id="59" dur="166" decel="50000">
                                          <p:stCondLst>
                                            <p:cond delay="1834"/>
                                          </p:stCondLst>
                                        </p:cTn>
                                        <p:tgtEl>
                                          <p:spTgt spid="5">
                                            <p:txEl>
                                              <p:pRg st="3" end="3"/>
                                            </p:txEl>
                                          </p:spTgt>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wipe(down)">
                                      <p:cBhvr>
                                        <p:cTn id="62" dur="580">
                                          <p:stCondLst>
                                            <p:cond delay="0"/>
                                          </p:stCondLst>
                                        </p:cTn>
                                        <p:tgtEl>
                                          <p:spTgt spid="5">
                                            <p:txEl>
                                              <p:pRg st="4" end="4"/>
                                            </p:txEl>
                                          </p:spTgt>
                                        </p:tgtEl>
                                      </p:cBhvr>
                                    </p:animEffect>
                                    <p:anim calcmode="lin" valueType="num">
                                      <p:cBhvr>
                                        <p:cTn id="63"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5">
                                            <p:txEl>
                                              <p:pRg st="4" end="4"/>
                                            </p:txEl>
                                          </p:spTgt>
                                        </p:tgtEl>
                                      </p:cBhvr>
                                      <p:to x="100000" y="60000"/>
                                    </p:animScale>
                                    <p:animScale>
                                      <p:cBhvr>
                                        <p:cTn id="69" dur="166" decel="50000">
                                          <p:stCondLst>
                                            <p:cond delay="676"/>
                                          </p:stCondLst>
                                        </p:cTn>
                                        <p:tgtEl>
                                          <p:spTgt spid="5">
                                            <p:txEl>
                                              <p:pRg st="4" end="4"/>
                                            </p:txEl>
                                          </p:spTgt>
                                        </p:tgtEl>
                                      </p:cBhvr>
                                      <p:to x="100000" y="100000"/>
                                    </p:animScale>
                                    <p:animScale>
                                      <p:cBhvr>
                                        <p:cTn id="70" dur="26">
                                          <p:stCondLst>
                                            <p:cond delay="1312"/>
                                          </p:stCondLst>
                                        </p:cTn>
                                        <p:tgtEl>
                                          <p:spTgt spid="5">
                                            <p:txEl>
                                              <p:pRg st="4" end="4"/>
                                            </p:txEl>
                                          </p:spTgt>
                                        </p:tgtEl>
                                      </p:cBhvr>
                                      <p:to x="100000" y="80000"/>
                                    </p:animScale>
                                    <p:animScale>
                                      <p:cBhvr>
                                        <p:cTn id="71" dur="166" decel="50000">
                                          <p:stCondLst>
                                            <p:cond delay="1338"/>
                                          </p:stCondLst>
                                        </p:cTn>
                                        <p:tgtEl>
                                          <p:spTgt spid="5">
                                            <p:txEl>
                                              <p:pRg st="4" end="4"/>
                                            </p:txEl>
                                          </p:spTgt>
                                        </p:tgtEl>
                                      </p:cBhvr>
                                      <p:to x="100000" y="100000"/>
                                    </p:animScale>
                                    <p:animScale>
                                      <p:cBhvr>
                                        <p:cTn id="72" dur="26">
                                          <p:stCondLst>
                                            <p:cond delay="1642"/>
                                          </p:stCondLst>
                                        </p:cTn>
                                        <p:tgtEl>
                                          <p:spTgt spid="5">
                                            <p:txEl>
                                              <p:pRg st="4" end="4"/>
                                            </p:txEl>
                                          </p:spTgt>
                                        </p:tgtEl>
                                      </p:cBhvr>
                                      <p:to x="100000" y="90000"/>
                                    </p:animScale>
                                    <p:animScale>
                                      <p:cBhvr>
                                        <p:cTn id="73" dur="166" decel="50000">
                                          <p:stCondLst>
                                            <p:cond delay="1668"/>
                                          </p:stCondLst>
                                        </p:cTn>
                                        <p:tgtEl>
                                          <p:spTgt spid="5">
                                            <p:txEl>
                                              <p:pRg st="4" end="4"/>
                                            </p:txEl>
                                          </p:spTgt>
                                        </p:tgtEl>
                                      </p:cBhvr>
                                      <p:to x="100000" y="100000"/>
                                    </p:animScale>
                                    <p:animScale>
                                      <p:cBhvr>
                                        <p:cTn id="74" dur="26">
                                          <p:stCondLst>
                                            <p:cond delay="1808"/>
                                          </p:stCondLst>
                                        </p:cTn>
                                        <p:tgtEl>
                                          <p:spTgt spid="5">
                                            <p:txEl>
                                              <p:pRg st="4" end="4"/>
                                            </p:txEl>
                                          </p:spTgt>
                                        </p:tgtEl>
                                      </p:cBhvr>
                                      <p:to x="100000" y="95000"/>
                                    </p:animScale>
                                    <p:animScale>
                                      <p:cBhvr>
                                        <p:cTn id="75" dur="166" decel="50000">
                                          <p:stCondLst>
                                            <p:cond delay="1834"/>
                                          </p:stCondLst>
                                        </p:cTn>
                                        <p:tgtEl>
                                          <p:spTgt spid="5">
                                            <p:txEl>
                                              <p:pRg st="4" end="4"/>
                                            </p:txEl>
                                          </p:spTgt>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5">
                                            <p:txEl>
                                              <p:pRg st="5" end="5"/>
                                            </p:txEl>
                                          </p:spTgt>
                                        </p:tgtEl>
                                        <p:attrNameLst>
                                          <p:attrName>style.visibility</p:attrName>
                                        </p:attrNameLst>
                                      </p:cBhvr>
                                      <p:to>
                                        <p:strVal val="visible"/>
                                      </p:to>
                                    </p:set>
                                    <p:animEffect transition="in" filter="wipe(down)">
                                      <p:cBhvr>
                                        <p:cTn id="78" dur="580">
                                          <p:stCondLst>
                                            <p:cond delay="0"/>
                                          </p:stCondLst>
                                        </p:cTn>
                                        <p:tgtEl>
                                          <p:spTgt spid="5">
                                            <p:txEl>
                                              <p:pRg st="5" end="5"/>
                                            </p:txEl>
                                          </p:spTgt>
                                        </p:tgtEl>
                                      </p:cBhvr>
                                    </p:animEffect>
                                    <p:anim calcmode="lin" valueType="num">
                                      <p:cBhvr>
                                        <p:cTn id="79"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5">
                                            <p:txEl>
                                              <p:pRg st="5" end="5"/>
                                            </p:txEl>
                                          </p:spTgt>
                                        </p:tgtEl>
                                      </p:cBhvr>
                                      <p:to x="100000" y="60000"/>
                                    </p:animScale>
                                    <p:animScale>
                                      <p:cBhvr>
                                        <p:cTn id="85" dur="166" decel="50000">
                                          <p:stCondLst>
                                            <p:cond delay="676"/>
                                          </p:stCondLst>
                                        </p:cTn>
                                        <p:tgtEl>
                                          <p:spTgt spid="5">
                                            <p:txEl>
                                              <p:pRg st="5" end="5"/>
                                            </p:txEl>
                                          </p:spTgt>
                                        </p:tgtEl>
                                      </p:cBhvr>
                                      <p:to x="100000" y="100000"/>
                                    </p:animScale>
                                    <p:animScale>
                                      <p:cBhvr>
                                        <p:cTn id="86" dur="26">
                                          <p:stCondLst>
                                            <p:cond delay="1312"/>
                                          </p:stCondLst>
                                        </p:cTn>
                                        <p:tgtEl>
                                          <p:spTgt spid="5">
                                            <p:txEl>
                                              <p:pRg st="5" end="5"/>
                                            </p:txEl>
                                          </p:spTgt>
                                        </p:tgtEl>
                                      </p:cBhvr>
                                      <p:to x="100000" y="80000"/>
                                    </p:animScale>
                                    <p:animScale>
                                      <p:cBhvr>
                                        <p:cTn id="87" dur="166" decel="50000">
                                          <p:stCondLst>
                                            <p:cond delay="1338"/>
                                          </p:stCondLst>
                                        </p:cTn>
                                        <p:tgtEl>
                                          <p:spTgt spid="5">
                                            <p:txEl>
                                              <p:pRg st="5" end="5"/>
                                            </p:txEl>
                                          </p:spTgt>
                                        </p:tgtEl>
                                      </p:cBhvr>
                                      <p:to x="100000" y="100000"/>
                                    </p:animScale>
                                    <p:animScale>
                                      <p:cBhvr>
                                        <p:cTn id="88" dur="26">
                                          <p:stCondLst>
                                            <p:cond delay="1642"/>
                                          </p:stCondLst>
                                        </p:cTn>
                                        <p:tgtEl>
                                          <p:spTgt spid="5">
                                            <p:txEl>
                                              <p:pRg st="5" end="5"/>
                                            </p:txEl>
                                          </p:spTgt>
                                        </p:tgtEl>
                                      </p:cBhvr>
                                      <p:to x="100000" y="90000"/>
                                    </p:animScale>
                                    <p:animScale>
                                      <p:cBhvr>
                                        <p:cTn id="89" dur="166" decel="50000">
                                          <p:stCondLst>
                                            <p:cond delay="1668"/>
                                          </p:stCondLst>
                                        </p:cTn>
                                        <p:tgtEl>
                                          <p:spTgt spid="5">
                                            <p:txEl>
                                              <p:pRg st="5" end="5"/>
                                            </p:txEl>
                                          </p:spTgt>
                                        </p:tgtEl>
                                      </p:cBhvr>
                                      <p:to x="100000" y="100000"/>
                                    </p:animScale>
                                    <p:animScale>
                                      <p:cBhvr>
                                        <p:cTn id="90" dur="26">
                                          <p:stCondLst>
                                            <p:cond delay="1808"/>
                                          </p:stCondLst>
                                        </p:cTn>
                                        <p:tgtEl>
                                          <p:spTgt spid="5">
                                            <p:txEl>
                                              <p:pRg st="5" end="5"/>
                                            </p:txEl>
                                          </p:spTgt>
                                        </p:tgtEl>
                                      </p:cBhvr>
                                      <p:to x="100000" y="95000"/>
                                    </p:animScale>
                                    <p:animScale>
                                      <p:cBhvr>
                                        <p:cTn id="91" dur="166" decel="50000">
                                          <p:stCondLst>
                                            <p:cond delay="1834"/>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Global Grants Timeline 2013-2014</a:t>
            </a:r>
          </a:p>
        </p:txBody>
      </p:sp>
      <p:sp>
        <p:nvSpPr>
          <p:cNvPr id="38915" name="Content Placeholder 2"/>
          <p:cNvSpPr>
            <a:spLocks noGrp="1"/>
          </p:cNvSpPr>
          <p:nvPr>
            <p:ph idx="1"/>
          </p:nvPr>
        </p:nvSpPr>
        <p:spPr>
          <a:xfrm>
            <a:off x="457200" y="1219200"/>
            <a:ext cx="8305800" cy="4876800"/>
          </a:xfrm>
        </p:spPr>
        <p:txBody>
          <a:bodyPr/>
          <a:lstStyle/>
          <a:p>
            <a:r>
              <a:rPr lang="en-US" sz="2400" dirty="0" smtClean="0"/>
              <a:t>DDF and RI match requests can be entered into each system now.</a:t>
            </a:r>
          </a:p>
          <a:p>
            <a:r>
              <a:rPr lang="en-US" sz="2400" dirty="0" smtClean="0"/>
              <a:t>Evaluation for DDF will occur quarterly starting in July. </a:t>
            </a:r>
            <a:r>
              <a:rPr lang="en-US" sz="2400" b="1" dirty="0" smtClean="0"/>
              <a:t>as long as there is DDF available</a:t>
            </a:r>
            <a:r>
              <a:rPr lang="en-US" sz="2400" dirty="0" smtClean="0"/>
              <a:t>.</a:t>
            </a:r>
          </a:p>
          <a:p>
            <a:r>
              <a:rPr lang="en-US" sz="2400" dirty="0" smtClean="0"/>
              <a:t>From DDF approval to RI Application approval: six months.</a:t>
            </a:r>
          </a:p>
          <a:p>
            <a:r>
              <a:rPr lang="en-US" sz="2400" dirty="0" smtClean="0"/>
              <a:t>From RI approval to completion of fundraising: six months.</a:t>
            </a:r>
          </a:p>
          <a:p>
            <a:r>
              <a:rPr lang="en-US" sz="2400" b="1" dirty="0" smtClean="0"/>
              <a:t>An overdue project may lose its DDF allocation.</a:t>
            </a:r>
          </a:p>
          <a:p>
            <a:r>
              <a:rPr lang="en-US" sz="2400" dirty="0" smtClean="0"/>
              <a:t>Progress Report due every 12 months.</a:t>
            </a:r>
          </a:p>
          <a:p>
            <a:r>
              <a:rPr lang="en-US" sz="2400" dirty="0" smtClean="0"/>
              <a:t>Final Report due two months after project completion.</a:t>
            </a:r>
          </a:p>
          <a:p>
            <a:endParaRPr lang="en-US" sz="2000" dirty="0" smtClean="0"/>
          </a:p>
        </p:txBody>
      </p:sp>
      <p:sp>
        <p:nvSpPr>
          <p:cNvPr id="38916" name="Footer Placeholder 3"/>
          <p:cNvSpPr>
            <a:spLocks noGrp="1"/>
          </p:cNvSpPr>
          <p:nvPr>
            <p:ph type="ftr" sz="quarter" idx="10"/>
          </p:nvPr>
        </p:nvSpPr>
        <p:spPr>
          <a:noFill/>
        </p:spPr>
        <p:txBody>
          <a:bodyPr/>
          <a:lstStyle/>
          <a:p>
            <a:r>
              <a:rPr lang="en-US" smtClean="0"/>
              <a:t>Global Grants</a:t>
            </a:r>
          </a:p>
        </p:txBody>
      </p:sp>
      <p:sp>
        <p:nvSpPr>
          <p:cNvPr id="38917" name="Slide Number Placeholder 4"/>
          <p:cNvSpPr>
            <a:spLocks noGrp="1"/>
          </p:cNvSpPr>
          <p:nvPr>
            <p:ph type="sldNum" sz="quarter" idx="11"/>
          </p:nvPr>
        </p:nvSpPr>
        <p:spPr>
          <a:noFill/>
        </p:spPr>
        <p:txBody>
          <a:bodyPr/>
          <a:lstStyle/>
          <a:p>
            <a:r>
              <a:rPr lang="en-US" smtClean="0"/>
              <a:t>Slide </a:t>
            </a:r>
            <a:fld id="{2BEE5F3F-7C5D-40B7-AB90-C83B3FA72F89}" type="slidenum">
              <a:rPr lang="en-US" smtClean="0"/>
              <a:pPr/>
              <a:t>57</a:t>
            </a:fld>
            <a:endParaRPr lang="en-US"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p>
            <a:r>
              <a:rPr lang="en-US" smtClean="0"/>
              <a:t>Global Grants</a:t>
            </a:r>
          </a:p>
        </p:txBody>
      </p:sp>
      <p:sp>
        <p:nvSpPr>
          <p:cNvPr id="2051" name="Slide Number Placeholder 4"/>
          <p:cNvSpPr>
            <a:spLocks noGrp="1"/>
          </p:cNvSpPr>
          <p:nvPr>
            <p:ph type="sldNum" sz="quarter" idx="11"/>
          </p:nvPr>
        </p:nvSpPr>
        <p:spPr>
          <a:noFill/>
        </p:spPr>
        <p:txBody>
          <a:bodyPr/>
          <a:lstStyle/>
          <a:p>
            <a:r>
              <a:rPr lang="en-US" smtClean="0"/>
              <a:t>Slide </a:t>
            </a:r>
            <a:fld id="{49297AA2-15A6-4E6D-8754-51CF29D73E34}" type="slidenum">
              <a:rPr lang="en-US" smtClean="0"/>
              <a:pPr/>
              <a:t>58</a:t>
            </a:fld>
            <a:endParaRPr lang="en-US" smtClean="0"/>
          </a:p>
        </p:txBody>
      </p:sp>
      <p:sp>
        <p:nvSpPr>
          <p:cNvPr id="2052" name="TextBox 7"/>
          <p:cNvSpPr txBox="1">
            <a:spLocks noChangeArrowheads="1"/>
          </p:cNvSpPr>
          <p:nvPr/>
        </p:nvSpPr>
        <p:spPr bwMode="auto">
          <a:xfrm>
            <a:off x="152400" y="152400"/>
            <a:ext cx="5348288" cy="461963"/>
          </a:xfrm>
          <a:prstGeom prst="rect">
            <a:avLst/>
          </a:prstGeom>
          <a:noFill/>
          <a:ln w="9525">
            <a:noFill/>
            <a:miter lim="800000"/>
            <a:headEnd/>
            <a:tailEnd/>
          </a:ln>
        </p:spPr>
        <p:txBody>
          <a:bodyPr wrap="none">
            <a:spAutoFit/>
          </a:bodyPr>
          <a:lstStyle/>
          <a:p>
            <a:pPr algn="ctr"/>
            <a:r>
              <a:rPr lang="en-US" sz="2400" b="1">
                <a:solidFill>
                  <a:schemeClr val="bg1"/>
                </a:solidFill>
              </a:rPr>
              <a:t>Mentor Training – 27 February 2010</a:t>
            </a:r>
          </a:p>
        </p:txBody>
      </p:sp>
      <p:pic>
        <p:nvPicPr>
          <p:cNvPr id="2053" name="Picture 33" descr="PPT_back2_notext"/>
          <p:cNvPicPr>
            <a:picLocks noChangeAspect="1" noChangeArrowheads="1"/>
          </p:cNvPicPr>
          <p:nvPr/>
        </p:nvPicPr>
        <p:blipFill>
          <a:blip r:embed="rId3" cstate="print"/>
          <a:srcRect/>
          <a:stretch>
            <a:fillRect/>
          </a:stretch>
        </p:blipFill>
        <p:spPr bwMode="auto">
          <a:xfrm>
            <a:off x="-1588" y="-1588"/>
            <a:ext cx="9145588" cy="6859588"/>
          </a:xfrm>
          <a:prstGeom prst="rect">
            <a:avLst/>
          </a:prstGeom>
          <a:noFill/>
          <a:ln w="9525">
            <a:noFill/>
            <a:miter lim="800000"/>
            <a:headEnd/>
            <a:tailEnd/>
          </a:ln>
        </p:spPr>
      </p:pic>
      <p:sp>
        <p:nvSpPr>
          <p:cNvPr id="2054" name="Title 8"/>
          <p:cNvSpPr>
            <a:spLocks noGrp="1"/>
          </p:cNvSpPr>
          <p:nvPr>
            <p:ph type="ctrTitle"/>
          </p:nvPr>
        </p:nvSpPr>
        <p:spPr>
          <a:xfrm>
            <a:off x="685800" y="0"/>
            <a:ext cx="7772400" cy="685800"/>
          </a:xfrm>
        </p:spPr>
        <p:txBody>
          <a:bodyPr/>
          <a:lstStyle/>
          <a:p>
            <a:r>
              <a:rPr lang="en-US" sz="2800" dirty="0" smtClean="0"/>
              <a:t>Grants Management Seminar – </a:t>
            </a:r>
            <a:r>
              <a:rPr lang="en-US" sz="2800" dirty="0"/>
              <a:t>16 March 2013</a:t>
            </a:r>
            <a:endParaRPr lang="en-US" sz="2800" dirty="0" smtClean="0"/>
          </a:p>
        </p:txBody>
      </p:sp>
      <p:sp>
        <p:nvSpPr>
          <p:cNvPr id="11" name="TextBox 10"/>
          <p:cNvSpPr txBox="1"/>
          <p:nvPr/>
        </p:nvSpPr>
        <p:spPr>
          <a:xfrm>
            <a:off x="2352447" y="3006804"/>
            <a:ext cx="4185761"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Resources</a:t>
            </a:r>
          </a:p>
        </p:txBody>
      </p:sp>
    </p:spTree>
    <p:extLst>
      <p:ext uri="{BB962C8B-B14F-4D97-AF65-F5344CB8AC3E}">
        <p14:creationId xmlns:p14="http://schemas.microsoft.com/office/powerpoint/2010/main" val="25484139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Resources      www.rotary5340.org</a:t>
            </a:r>
          </a:p>
        </p:txBody>
      </p:sp>
      <p:sp>
        <p:nvSpPr>
          <p:cNvPr id="32771" name="Content Placeholder 2"/>
          <p:cNvSpPr>
            <a:spLocks noGrp="1"/>
          </p:cNvSpPr>
          <p:nvPr>
            <p:ph idx="1"/>
          </p:nvPr>
        </p:nvSpPr>
        <p:spPr/>
        <p:txBody>
          <a:bodyPr/>
          <a:lstStyle/>
          <a:p>
            <a:r>
              <a:rPr lang="en-US" sz="3200" dirty="0" smtClean="0"/>
              <a:t>Go to the District 5340 website</a:t>
            </a:r>
          </a:p>
          <a:p>
            <a:endParaRPr lang="en-US" sz="3200" dirty="0" smtClean="0"/>
          </a:p>
          <a:p>
            <a:r>
              <a:rPr lang="en-US" sz="3200" dirty="0" smtClean="0"/>
              <a:t>Click on </a:t>
            </a:r>
            <a:r>
              <a:rPr lang="en-US" sz="3200" b="1" dirty="0" smtClean="0"/>
              <a:t>Rotary  Foundation</a:t>
            </a:r>
            <a:r>
              <a:rPr lang="en-US" sz="3200" dirty="0" smtClean="0"/>
              <a:t>.  </a:t>
            </a:r>
          </a:p>
          <a:p>
            <a:r>
              <a:rPr lang="en-US" sz="3200" dirty="0" smtClean="0"/>
              <a:t>Check the </a:t>
            </a:r>
            <a:r>
              <a:rPr lang="en-US" sz="3200" b="1" dirty="0" smtClean="0"/>
              <a:t>Foundation News Center</a:t>
            </a:r>
            <a:r>
              <a:rPr lang="en-US" sz="3200" dirty="0" smtClean="0"/>
              <a:t> </a:t>
            </a:r>
            <a:endParaRPr lang="en-US" sz="3200" dirty="0"/>
          </a:p>
          <a:p>
            <a:endParaRPr lang="en-US" sz="3200" dirty="0" smtClean="0"/>
          </a:p>
          <a:p>
            <a:r>
              <a:rPr lang="en-US" sz="3200" dirty="0" smtClean="0"/>
              <a:t>Click on </a:t>
            </a:r>
            <a:r>
              <a:rPr lang="en-US" sz="3200" b="1" dirty="0" smtClean="0"/>
              <a:t>Humanitarian Programs</a:t>
            </a:r>
            <a:endParaRPr lang="en-US" sz="3200" dirty="0" smtClean="0"/>
          </a:p>
          <a:p>
            <a:r>
              <a:rPr lang="en-US" sz="3200" dirty="0" smtClean="0"/>
              <a:t>Check the </a:t>
            </a:r>
            <a:r>
              <a:rPr lang="en-US" sz="3200" b="1" dirty="0" smtClean="0"/>
              <a:t>Global Grants News Center</a:t>
            </a:r>
            <a:endParaRPr lang="en-US" sz="2800" dirty="0" smtClean="0"/>
          </a:p>
          <a:p>
            <a:endParaRPr lang="en-US" sz="3200" dirty="0" smtClean="0"/>
          </a:p>
          <a:p>
            <a:endParaRPr lang="en-US" sz="3200" dirty="0" smtClean="0"/>
          </a:p>
        </p:txBody>
      </p:sp>
      <p:sp>
        <p:nvSpPr>
          <p:cNvPr id="41988" name="Footer Placeholder 3"/>
          <p:cNvSpPr>
            <a:spLocks noGrp="1"/>
          </p:cNvSpPr>
          <p:nvPr>
            <p:ph type="ftr" sz="quarter" idx="10"/>
          </p:nvPr>
        </p:nvSpPr>
        <p:spPr>
          <a:noFill/>
        </p:spPr>
        <p:txBody>
          <a:bodyPr/>
          <a:lstStyle/>
          <a:p>
            <a:r>
              <a:rPr lang="en-US" smtClean="0"/>
              <a:t>Global Grants</a:t>
            </a:r>
          </a:p>
        </p:txBody>
      </p:sp>
      <p:sp>
        <p:nvSpPr>
          <p:cNvPr id="41989" name="Slide Number Placeholder 4"/>
          <p:cNvSpPr>
            <a:spLocks noGrp="1"/>
          </p:cNvSpPr>
          <p:nvPr>
            <p:ph type="sldNum" sz="quarter" idx="11"/>
          </p:nvPr>
        </p:nvSpPr>
        <p:spPr>
          <a:noFill/>
        </p:spPr>
        <p:txBody>
          <a:bodyPr/>
          <a:lstStyle/>
          <a:p>
            <a:r>
              <a:rPr lang="en-US" smtClean="0"/>
              <a:t>Slide </a:t>
            </a:r>
            <a:fld id="{E2AF4593-AF25-4CF0-8C5A-ED5C16D42192}" type="slidenum">
              <a:rPr lang="en-US" smtClean="0"/>
              <a:pPr/>
              <a:t>59</a:t>
            </a:fld>
            <a:endParaRPr lang="en-US" smtClean="0"/>
          </a:p>
        </p:txBody>
      </p:sp>
    </p:spTree>
    <p:extLst>
      <p:ext uri="{BB962C8B-B14F-4D97-AF65-F5344CB8AC3E}">
        <p14:creationId xmlns:p14="http://schemas.microsoft.com/office/powerpoint/2010/main" val="5115933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Club Qualification Requirements</a:t>
            </a:r>
          </a:p>
        </p:txBody>
      </p:sp>
      <p:sp>
        <p:nvSpPr>
          <p:cNvPr id="6147" name="Content Placeholder 2"/>
          <p:cNvSpPr>
            <a:spLocks noGrp="1"/>
          </p:cNvSpPr>
          <p:nvPr>
            <p:ph idx="1"/>
          </p:nvPr>
        </p:nvSpPr>
        <p:spPr/>
        <p:txBody>
          <a:bodyPr/>
          <a:lstStyle/>
          <a:p>
            <a:endParaRPr lang="en-US" sz="2400" dirty="0" smtClean="0"/>
          </a:p>
          <a:p>
            <a:r>
              <a:rPr lang="en-US" sz="2400" dirty="0" smtClean="0"/>
              <a:t>Attendance by at least two Club members at the District’s Grant Management Seminar.</a:t>
            </a:r>
          </a:p>
          <a:p>
            <a:r>
              <a:rPr lang="en-US" sz="2400" dirty="0" smtClean="0"/>
              <a:t>Club Memorandum of Understanding read, understood, and signed by</a:t>
            </a:r>
          </a:p>
          <a:p>
            <a:pPr lvl="1"/>
            <a:r>
              <a:rPr lang="en-US" sz="2200" dirty="0" smtClean="0"/>
              <a:t>Club President (2013-2014)</a:t>
            </a:r>
          </a:p>
          <a:p>
            <a:pPr lvl="1"/>
            <a:r>
              <a:rPr lang="en-US" sz="2200" dirty="0" smtClean="0"/>
              <a:t>President-elect (2014-2015 President)</a:t>
            </a:r>
          </a:p>
          <a:p>
            <a:r>
              <a:rPr lang="en-US" sz="2400" dirty="0" smtClean="0"/>
              <a:t>Club must be current on all grant reporting.</a:t>
            </a:r>
          </a:p>
          <a:p>
            <a:r>
              <a:rPr lang="en-US" sz="2400" dirty="0" smtClean="0"/>
              <a:t>Club must be current on District dues.</a:t>
            </a:r>
          </a:p>
          <a:p>
            <a:r>
              <a:rPr lang="en-US" sz="2400" dirty="0" smtClean="0"/>
              <a:t>Club must be current on RI dues.</a:t>
            </a:r>
          </a:p>
          <a:p>
            <a:endParaRPr lang="en-US" dirty="0" smtClean="0"/>
          </a:p>
        </p:txBody>
      </p:sp>
      <p:sp>
        <p:nvSpPr>
          <p:cNvPr id="6148" name="Footer Placeholder 3"/>
          <p:cNvSpPr>
            <a:spLocks noGrp="1"/>
          </p:cNvSpPr>
          <p:nvPr>
            <p:ph type="ftr" sz="quarter" idx="10"/>
          </p:nvPr>
        </p:nvSpPr>
        <p:spPr>
          <a:noFill/>
        </p:spPr>
        <p:txBody>
          <a:bodyPr/>
          <a:lstStyle/>
          <a:p>
            <a:r>
              <a:rPr lang="en-US" smtClean="0"/>
              <a:t>Club Qualification</a:t>
            </a:r>
          </a:p>
        </p:txBody>
      </p:sp>
      <p:sp>
        <p:nvSpPr>
          <p:cNvPr id="6149" name="Slide Number Placeholder 4"/>
          <p:cNvSpPr>
            <a:spLocks noGrp="1"/>
          </p:cNvSpPr>
          <p:nvPr>
            <p:ph type="sldNum" sz="quarter" idx="11"/>
          </p:nvPr>
        </p:nvSpPr>
        <p:spPr>
          <a:noFill/>
        </p:spPr>
        <p:txBody>
          <a:bodyPr/>
          <a:lstStyle/>
          <a:p>
            <a:r>
              <a:rPr lang="en-US" smtClean="0"/>
              <a:t>Slide </a:t>
            </a:r>
            <a:fld id="{4A0E8BDD-183C-4310-8A27-F5BE4ACA5AF0}" type="slidenum">
              <a:rPr lang="en-US" smtClean="0"/>
              <a:pPr/>
              <a:t>6</a:t>
            </a:fld>
            <a:endParaRPr lang="en-US"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www.rotary.org</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buNone/>
            </a:pPr>
            <a:endParaRPr lang="en-US" dirty="0" smtClean="0"/>
          </a:p>
          <a:p>
            <a:r>
              <a:rPr lang="en-US" dirty="0" smtClean="0"/>
              <a:t>Go to the RI website</a:t>
            </a:r>
          </a:p>
          <a:p>
            <a:r>
              <a:rPr lang="en-US" dirty="0" smtClean="0"/>
              <a:t>Use the </a:t>
            </a:r>
            <a:r>
              <a:rPr lang="en-US" b="1" dirty="0" smtClean="0"/>
              <a:t>Search</a:t>
            </a:r>
            <a:r>
              <a:rPr lang="en-US" dirty="0" smtClean="0"/>
              <a:t> function</a:t>
            </a:r>
            <a:endParaRPr lang="en-US" dirty="0"/>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60</a:t>
            </a:fld>
            <a:endParaRPr lang="en-US"/>
          </a:p>
        </p:txBody>
      </p:sp>
    </p:spTree>
    <p:extLst>
      <p:ext uri="{BB962C8B-B14F-4D97-AF65-F5344CB8AC3E}">
        <p14:creationId xmlns:p14="http://schemas.microsoft.com/office/powerpoint/2010/main" val="14754290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543800" cy="838200"/>
          </a:xfrm>
        </p:spPr>
        <p:txBody>
          <a:bodyPr/>
          <a:lstStyle/>
          <a:p>
            <a:r>
              <a:rPr lang="en-US" dirty="0" smtClean="0"/>
              <a:t>Links to Information (will be emailed)</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61</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950" y="952500"/>
            <a:ext cx="6388100"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2514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p:spPr>
        <p:txBody>
          <a:bodyPr/>
          <a:lstStyle/>
          <a:p>
            <a:r>
              <a:rPr lang="en-US" smtClean="0"/>
              <a:t>Global Grants</a:t>
            </a:r>
          </a:p>
        </p:txBody>
      </p:sp>
      <p:sp>
        <p:nvSpPr>
          <p:cNvPr id="2051" name="Slide Number Placeholder 4"/>
          <p:cNvSpPr>
            <a:spLocks noGrp="1"/>
          </p:cNvSpPr>
          <p:nvPr>
            <p:ph type="sldNum" sz="quarter" idx="11"/>
          </p:nvPr>
        </p:nvSpPr>
        <p:spPr>
          <a:noFill/>
        </p:spPr>
        <p:txBody>
          <a:bodyPr/>
          <a:lstStyle/>
          <a:p>
            <a:r>
              <a:rPr lang="en-US" smtClean="0"/>
              <a:t>Slide </a:t>
            </a:r>
            <a:fld id="{49297AA2-15A6-4E6D-8754-51CF29D73E34}" type="slidenum">
              <a:rPr lang="en-US" smtClean="0"/>
              <a:pPr/>
              <a:t>62</a:t>
            </a:fld>
            <a:endParaRPr lang="en-US" smtClean="0"/>
          </a:p>
        </p:txBody>
      </p:sp>
      <p:sp>
        <p:nvSpPr>
          <p:cNvPr id="2052" name="TextBox 7"/>
          <p:cNvSpPr txBox="1">
            <a:spLocks noChangeArrowheads="1"/>
          </p:cNvSpPr>
          <p:nvPr/>
        </p:nvSpPr>
        <p:spPr bwMode="auto">
          <a:xfrm>
            <a:off x="152400" y="152400"/>
            <a:ext cx="5348288" cy="461963"/>
          </a:xfrm>
          <a:prstGeom prst="rect">
            <a:avLst/>
          </a:prstGeom>
          <a:noFill/>
          <a:ln w="9525">
            <a:noFill/>
            <a:miter lim="800000"/>
            <a:headEnd/>
            <a:tailEnd/>
          </a:ln>
        </p:spPr>
        <p:txBody>
          <a:bodyPr wrap="none">
            <a:spAutoFit/>
          </a:bodyPr>
          <a:lstStyle/>
          <a:p>
            <a:pPr algn="ctr"/>
            <a:r>
              <a:rPr lang="en-US" sz="2400" b="1">
                <a:solidFill>
                  <a:schemeClr val="bg1"/>
                </a:solidFill>
              </a:rPr>
              <a:t>Mentor Training – 27 February 2010</a:t>
            </a:r>
          </a:p>
        </p:txBody>
      </p:sp>
      <p:pic>
        <p:nvPicPr>
          <p:cNvPr id="2053" name="Picture 33" descr="PPT_back2_notext"/>
          <p:cNvPicPr>
            <a:picLocks noChangeAspect="1" noChangeArrowheads="1"/>
          </p:cNvPicPr>
          <p:nvPr/>
        </p:nvPicPr>
        <p:blipFill>
          <a:blip r:embed="rId3" cstate="print"/>
          <a:srcRect/>
          <a:stretch>
            <a:fillRect/>
          </a:stretch>
        </p:blipFill>
        <p:spPr bwMode="auto">
          <a:xfrm>
            <a:off x="-1588" y="0"/>
            <a:ext cx="9145588" cy="6859588"/>
          </a:xfrm>
          <a:prstGeom prst="rect">
            <a:avLst/>
          </a:prstGeom>
          <a:noFill/>
          <a:ln w="9525">
            <a:noFill/>
            <a:miter lim="800000"/>
            <a:headEnd/>
            <a:tailEnd/>
          </a:ln>
        </p:spPr>
      </p:pic>
      <p:sp>
        <p:nvSpPr>
          <p:cNvPr id="2054" name="Title 8"/>
          <p:cNvSpPr>
            <a:spLocks noGrp="1"/>
          </p:cNvSpPr>
          <p:nvPr>
            <p:ph type="ctrTitle"/>
          </p:nvPr>
        </p:nvSpPr>
        <p:spPr>
          <a:xfrm>
            <a:off x="685800" y="0"/>
            <a:ext cx="7772400" cy="685800"/>
          </a:xfrm>
        </p:spPr>
        <p:txBody>
          <a:bodyPr/>
          <a:lstStyle/>
          <a:p>
            <a:r>
              <a:rPr lang="en-US" sz="2800" dirty="0" smtClean="0"/>
              <a:t>Grants Management Seminar – </a:t>
            </a:r>
            <a:r>
              <a:rPr lang="en-US" sz="2800" dirty="0"/>
              <a:t>16 March 2013</a:t>
            </a:r>
            <a:endParaRPr lang="en-US" sz="2800" dirty="0" smtClean="0"/>
          </a:p>
        </p:txBody>
      </p:sp>
      <p:sp>
        <p:nvSpPr>
          <p:cNvPr id="11" name="TextBox 10"/>
          <p:cNvSpPr txBox="1"/>
          <p:nvPr/>
        </p:nvSpPr>
        <p:spPr>
          <a:xfrm>
            <a:off x="3008868" y="2133600"/>
            <a:ext cx="2872902" cy="313932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Global</a:t>
            </a:r>
          </a:p>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Grants</a:t>
            </a:r>
          </a:p>
          <a:p>
            <a:pPr algn="ctr">
              <a:defRPr/>
            </a:pP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Q&amp;A</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38761559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p>
        </p:txBody>
      </p:sp>
      <p:sp>
        <p:nvSpPr>
          <p:cNvPr id="34819" name="Footer Placeholder 3"/>
          <p:cNvSpPr>
            <a:spLocks noGrp="1"/>
          </p:cNvSpPr>
          <p:nvPr>
            <p:ph type="ftr" sz="quarter" idx="10"/>
          </p:nvPr>
        </p:nvSpPr>
        <p:spPr>
          <a:noFill/>
        </p:spPr>
        <p:txBody>
          <a:bodyPr/>
          <a:lstStyle/>
          <a:p>
            <a:r>
              <a:rPr lang="en-US" smtClean="0"/>
              <a:t>Global Grants</a:t>
            </a:r>
          </a:p>
        </p:txBody>
      </p:sp>
      <p:sp>
        <p:nvSpPr>
          <p:cNvPr id="34820" name="Slide Number Placeholder 4"/>
          <p:cNvSpPr>
            <a:spLocks noGrp="1"/>
          </p:cNvSpPr>
          <p:nvPr>
            <p:ph type="sldNum" sz="quarter" idx="11"/>
          </p:nvPr>
        </p:nvSpPr>
        <p:spPr>
          <a:noFill/>
        </p:spPr>
        <p:txBody>
          <a:bodyPr/>
          <a:lstStyle/>
          <a:p>
            <a:r>
              <a:rPr lang="en-US" smtClean="0"/>
              <a:t>Slide </a:t>
            </a:r>
            <a:fld id="{5365E6D4-B8E3-40BA-8472-AFB658A7B374}" type="slidenum">
              <a:rPr lang="en-US" smtClean="0"/>
              <a:pPr/>
              <a:t>63</a:t>
            </a:fld>
            <a:endParaRPr lang="en-US" smtClean="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1828800"/>
            <a:ext cx="2743200" cy="3289300"/>
          </a:xfrm>
        </p:spPr>
      </p:pic>
    </p:spTree>
    <p:extLst>
      <p:ext uri="{BB962C8B-B14F-4D97-AF65-F5344CB8AC3E}">
        <p14:creationId xmlns:p14="http://schemas.microsoft.com/office/powerpoint/2010/main" val="333152230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p>
        </p:txBody>
      </p:sp>
      <p:sp>
        <p:nvSpPr>
          <p:cNvPr id="34819" name="Footer Placeholder 3"/>
          <p:cNvSpPr>
            <a:spLocks noGrp="1"/>
          </p:cNvSpPr>
          <p:nvPr>
            <p:ph type="ftr" sz="quarter" idx="10"/>
          </p:nvPr>
        </p:nvSpPr>
        <p:spPr>
          <a:noFill/>
        </p:spPr>
        <p:txBody>
          <a:bodyPr/>
          <a:lstStyle/>
          <a:p>
            <a:r>
              <a:rPr lang="en-US" smtClean="0"/>
              <a:t>Global Grants</a:t>
            </a:r>
          </a:p>
        </p:txBody>
      </p:sp>
      <p:sp>
        <p:nvSpPr>
          <p:cNvPr id="34820" name="Slide Number Placeholder 4"/>
          <p:cNvSpPr>
            <a:spLocks noGrp="1"/>
          </p:cNvSpPr>
          <p:nvPr>
            <p:ph type="sldNum" sz="quarter" idx="11"/>
          </p:nvPr>
        </p:nvSpPr>
        <p:spPr>
          <a:noFill/>
        </p:spPr>
        <p:txBody>
          <a:bodyPr/>
          <a:lstStyle/>
          <a:p>
            <a:r>
              <a:rPr lang="en-US" smtClean="0"/>
              <a:t>Slide </a:t>
            </a:r>
            <a:fld id="{5365E6D4-B8E3-40BA-8472-AFB658A7B374}" type="slidenum">
              <a:rPr lang="en-US" smtClean="0"/>
              <a:pPr/>
              <a:t>64</a:t>
            </a:fld>
            <a:endParaRPr lang="en-US" smtClean="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1828800"/>
            <a:ext cx="2743200" cy="3289300"/>
          </a:xfrm>
        </p:spPr>
      </p:pic>
    </p:spTree>
    <p:extLst>
      <p:ext uri="{BB962C8B-B14F-4D97-AF65-F5344CB8AC3E}">
        <p14:creationId xmlns:p14="http://schemas.microsoft.com/office/powerpoint/2010/main" val="268259300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Overview</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96947B7-9C4C-4CCD-834C-F5F932A7ED71}" type="slidenum">
              <a:rPr lang="en-US" smtClean="0"/>
              <a:pPr>
                <a:defRPr/>
              </a:pPr>
              <a:t>65</a:t>
            </a:fld>
            <a:endParaRPr lang="en-US"/>
          </a:p>
        </p:txBody>
      </p:sp>
    </p:spTree>
    <p:extLst>
      <p:ext uri="{BB962C8B-B14F-4D97-AF65-F5344CB8AC3E}">
        <p14:creationId xmlns:p14="http://schemas.microsoft.com/office/powerpoint/2010/main" val="1681307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p>
            <a:r>
              <a:rPr lang="en-US" smtClean="0"/>
              <a:t>Club Qualification</a:t>
            </a:r>
          </a:p>
        </p:txBody>
      </p:sp>
      <p:sp>
        <p:nvSpPr>
          <p:cNvPr id="7171" name="Slide Number Placeholder 4"/>
          <p:cNvSpPr>
            <a:spLocks noGrp="1"/>
          </p:cNvSpPr>
          <p:nvPr>
            <p:ph type="sldNum" sz="quarter" idx="11"/>
          </p:nvPr>
        </p:nvSpPr>
        <p:spPr>
          <a:noFill/>
        </p:spPr>
        <p:txBody>
          <a:bodyPr/>
          <a:lstStyle/>
          <a:p>
            <a:r>
              <a:rPr lang="en-US" smtClean="0"/>
              <a:t>Slide </a:t>
            </a:r>
            <a:fld id="{4960587B-17A9-4762-B4A2-86E38C499D45}" type="slidenum">
              <a:rPr lang="en-US" smtClean="0"/>
              <a:pPr/>
              <a:t>7</a:t>
            </a:fld>
            <a:endParaRPr lang="en-US" smtClean="0"/>
          </a:p>
        </p:txBody>
      </p:sp>
      <p:sp>
        <p:nvSpPr>
          <p:cNvPr id="7172" name="Rectangle 2"/>
          <p:cNvSpPr>
            <a:spLocks noGrp="1" noChangeArrowheads="1"/>
          </p:cNvSpPr>
          <p:nvPr>
            <p:ph type="title"/>
          </p:nvPr>
        </p:nvSpPr>
        <p:spPr/>
        <p:txBody>
          <a:bodyPr/>
          <a:lstStyle/>
          <a:p>
            <a:pPr eaLnBrk="1" hangingPunct="1"/>
            <a:r>
              <a:rPr lang="en-US" smtClean="0"/>
              <a:t>Memorandum of Understanding</a:t>
            </a:r>
          </a:p>
        </p:txBody>
      </p:sp>
      <p:sp>
        <p:nvSpPr>
          <p:cNvPr id="7173" name="Rectangle 4"/>
          <p:cNvSpPr>
            <a:spLocks noChangeArrowheads="1"/>
          </p:cNvSpPr>
          <p:nvPr/>
        </p:nvSpPr>
        <p:spPr bwMode="auto">
          <a:xfrm>
            <a:off x="304800" y="1371600"/>
            <a:ext cx="8534400" cy="4267200"/>
          </a:xfrm>
          <a:prstGeom prst="rect">
            <a:avLst/>
          </a:prstGeom>
          <a:noFill/>
          <a:ln w="9525">
            <a:noFill/>
            <a:miter lim="800000"/>
            <a:headEnd/>
            <a:tailEnd/>
          </a:ln>
        </p:spPr>
        <p:txBody>
          <a:bodyPr/>
          <a:lstStyle/>
          <a:p>
            <a:pPr>
              <a:lnSpc>
                <a:spcPct val="150000"/>
              </a:lnSpc>
            </a:pPr>
            <a:r>
              <a:rPr lang="en-US" sz="2400" dirty="0">
                <a:solidFill>
                  <a:srgbClr val="2752C0"/>
                </a:solidFill>
              </a:rPr>
              <a:t>Two pages, covering:</a:t>
            </a:r>
          </a:p>
          <a:p>
            <a:pPr>
              <a:lnSpc>
                <a:spcPct val="150000"/>
              </a:lnSpc>
              <a:buFont typeface="Arial" charset="0"/>
              <a:buChar char="•"/>
            </a:pPr>
            <a:r>
              <a:rPr lang="en-US" sz="2400" dirty="0">
                <a:solidFill>
                  <a:srgbClr val="2752C0"/>
                </a:solidFill>
              </a:rPr>
              <a:t> Terms of Qualification</a:t>
            </a:r>
          </a:p>
          <a:p>
            <a:pPr>
              <a:lnSpc>
                <a:spcPct val="150000"/>
              </a:lnSpc>
              <a:buFont typeface="Arial" charset="0"/>
              <a:buChar char="•"/>
            </a:pPr>
            <a:r>
              <a:rPr lang="en-US" sz="2400" dirty="0">
                <a:solidFill>
                  <a:srgbClr val="2752C0"/>
                </a:solidFill>
              </a:rPr>
              <a:t> Club Leadership Responsibilities for Qualification</a:t>
            </a:r>
          </a:p>
          <a:p>
            <a:pPr>
              <a:lnSpc>
                <a:spcPct val="150000"/>
              </a:lnSpc>
              <a:buFont typeface="Arial" charset="0"/>
              <a:buChar char="•"/>
            </a:pPr>
            <a:r>
              <a:rPr lang="en-US" sz="2400" dirty="0">
                <a:solidFill>
                  <a:srgbClr val="2752C0"/>
                </a:solidFill>
              </a:rPr>
              <a:t> Financial Management</a:t>
            </a:r>
          </a:p>
          <a:p>
            <a:pPr>
              <a:lnSpc>
                <a:spcPct val="150000"/>
              </a:lnSpc>
              <a:buFont typeface="Arial" charset="0"/>
              <a:buChar char="•"/>
            </a:pPr>
            <a:r>
              <a:rPr lang="en-US" sz="2400" dirty="0">
                <a:solidFill>
                  <a:srgbClr val="2752C0"/>
                </a:solidFill>
              </a:rPr>
              <a:t> Document Retention</a:t>
            </a:r>
          </a:p>
          <a:p>
            <a:pPr>
              <a:lnSpc>
                <a:spcPct val="150000"/>
              </a:lnSpc>
              <a:buFont typeface="Arial" charset="0"/>
              <a:buChar char="•"/>
            </a:pPr>
            <a:r>
              <a:rPr lang="en-US" sz="2400" dirty="0">
                <a:solidFill>
                  <a:srgbClr val="2752C0"/>
                </a:solidFill>
              </a:rPr>
              <a:t> Report on Use of Grant Funds</a:t>
            </a:r>
          </a:p>
          <a:p>
            <a:pPr>
              <a:lnSpc>
                <a:spcPct val="150000"/>
              </a:lnSpc>
              <a:buFont typeface="Arial" charset="0"/>
              <a:buChar char="•"/>
            </a:pPr>
            <a:r>
              <a:rPr lang="en-US" sz="2400" dirty="0">
                <a:solidFill>
                  <a:srgbClr val="2752C0"/>
                </a:solidFill>
              </a:rPr>
              <a:t> Method for Reporting and Resolving Misuse of Grant Funds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a:t>
            </a:r>
            <a:r>
              <a:rPr lang="en-US" dirty="0"/>
              <a:t>Q</a:t>
            </a:r>
            <a:r>
              <a:rPr lang="en-US" dirty="0" smtClean="0"/>
              <a:t>ualification form</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007" y="990600"/>
            <a:ext cx="9183007" cy="9931837"/>
          </a:xfrm>
        </p:spPr>
      </p:pic>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8</a:t>
            </a:fld>
            <a:endParaRPr lang="en-US"/>
          </a:p>
        </p:txBody>
      </p:sp>
    </p:spTree>
    <p:extLst>
      <p:ext uri="{BB962C8B-B14F-4D97-AF65-F5344CB8AC3E}">
        <p14:creationId xmlns:p14="http://schemas.microsoft.com/office/powerpoint/2010/main" val="3964703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371600"/>
            <a:ext cx="8636755" cy="9093283"/>
          </a:xfrm>
        </p:spPr>
      </p:pic>
      <p:sp>
        <p:nvSpPr>
          <p:cNvPr id="4" name="Footer Placeholder 3"/>
          <p:cNvSpPr>
            <a:spLocks noGrp="1"/>
          </p:cNvSpPr>
          <p:nvPr>
            <p:ph type="ftr" sz="quarter" idx="10"/>
          </p:nvPr>
        </p:nvSpPr>
        <p:spPr/>
        <p:txBody>
          <a:bodyPr/>
          <a:lstStyle/>
          <a:p>
            <a:pPr>
              <a:defRPr/>
            </a:pPr>
            <a:r>
              <a:rPr lang="en-US" smtClean="0"/>
              <a:t>Global Grants</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3C5490F5-D5B7-48BD-AC35-9CBCEAF74DBF}" type="slidenum">
              <a:rPr lang="en-US" smtClean="0"/>
              <a:pPr>
                <a:defRPr/>
              </a:pPr>
              <a:t>9</a:t>
            </a:fld>
            <a:endParaRPr lang="en-US"/>
          </a:p>
        </p:txBody>
      </p:sp>
    </p:spTree>
    <p:extLst>
      <p:ext uri="{BB962C8B-B14F-4D97-AF65-F5344CB8AC3E}">
        <p14:creationId xmlns:p14="http://schemas.microsoft.com/office/powerpoint/2010/main" val="2791399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 new HP template">
  <a:themeElements>
    <a:clrScheme name="Revised new H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evised new HP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FF9900"/>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Revised new H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vised new HP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vised new HP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vised new HP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vised new HP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vised new HP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vised new HP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vised new HP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vised new HP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vised new HP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vised new HP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vised new HP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RI_x0020_Document_x0020_Summary xmlns="731a2cd5-a2bc-4408-9260-afd7df7ee8b1" xsi:nil="true"/>
    <Display_x0020_In xmlns="e0e11cc8-5b4a-419f-b173-cd19edf4027f"/>
    <Publication_x0020_ID xmlns="e0e11cc8-5b4a-419f-b173-cd19edf4027f" xsi:nil="true"/>
    <Categories xmlns="731a2cd5-a2bc-4408-9260-afd7df7ee8b1" xsi:nil="true"/>
    <RI_x0020_Time_x0020_Flag xmlns="2d126080-db0c-4945-98fd-10e1ca357f93"/>
    <RI_x0020_Document_x0020_Type xmlns="731a2cd5-a2bc-4408-9260-afd7df7ee8b1" xsi:nil="true"/>
    <RI_x0020_Document_x0020_Category xmlns="2d126080-db0c-4945-98fd-10e1ca357f93"/>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2C75AA64C6DB1488D10886FE989F4E7" ma:contentTypeVersion="10" ma:contentTypeDescription="Create a new document." ma:contentTypeScope="" ma:versionID="552be786f859246a4eac1732271db3d6">
  <xsd:schema xmlns:xsd="http://www.w3.org/2001/XMLSchema" xmlns:p="http://schemas.microsoft.com/office/2006/metadata/properties" xmlns:ns2="e0e11cc8-5b4a-419f-b173-cd19edf4027f" xmlns:ns3="731a2cd5-a2bc-4408-9260-afd7df7ee8b1" xmlns:ns5="2d126080-db0c-4945-98fd-10e1ca357f93" targetNamespace="http://schemas.microsoft.com/office/2006/metadata/properties" ma:root="true" ma:fieldsID="a4ff3e3095550344a83d2f31a63c9577" ns2:_="" ns3:_="" ns5:_="">
    <xsd:import namespace="e0e11cc8-5b4a-419f-b173-cd19edf4027f"/>
    <xsd:import namespace="731a2cd5-a2bc-4408-9260-afd7df7ee8b1"/>
    <xsd:import namespace="2d126080-db0c-4945-98fd-10e1ca357f93"/>
    <xsd:element name="properties">
      <xsd:complexType>
        <xsd:sequence>
          <xsd:element name="documentManagement">
            <xsd:complexType>
              <xsd:all>
                <xsd:element ref="ns2:Display_x0020_In"/>
                <xsd:element ref="ns3:RI_x0020_Document_x0020_Summary" minOccurs="0"/>
                <xsd:element ref="ns3:RI_x0020_Document_x0020_Type" minOccurs="0"/>
                <xsd:element ref="ns2:Publication_x0020_ID" minOccurs="0"/>
                <xsd:element ref="ns3:Categories" minOccurs="0"/>
                <xsd:element ref="ns5:RI_x0020_Document_x0020_Category" minOccurs="0"/>
                <xsd:element ref="ns5:RI_x0020_Time_x0020_Flag"/>
              </xsd:all>
            </xsd:complexType>
          </xsd:element>
        </xsd:sequence>
      </xsd:complexType>
    </xsd:element>
  </xsd:schema>
  <xsd:schema xmlns:xsd="http://www.w3.org/2001/XMLSchema" xmlns:dms="http://schemas.microsoft.com/office/2006/documentManagement/types" targetNamespace="e0e11cc8-5b4a-419f-b173-cd19edf4027f" elementFormDefault="qualified">
    <xsd:import namespace="http://schemas.microsoft.com/office/2006/documentManagement/types"/>
    <xsd:element name="Display_x0020_In" ma:index="8" ma:displayName="Display In" ma:default="English" ma:description="Select language association for the document. Document will apprear in the search results under the variation you set in this column." ma:format="Dropdown" ma:internalName="Display_x0020_In">
      <xsd:simpleType>
        <xsd:restriction base="dms:Choice">
          <xsd:enumeration value="English"/>
          <xsd:enumeration value="French"/>
          <xsd:enumeration value="German"/>
          <xsd:enumeration value="Italian"/>
          <xsd:enumeration value="Japanese"/>
          <xsd:enumeration value="Korean"/>
          <xsd:enumeration value="Portuguese"/>
          <xsd:enumeration value="Spanish"/>
          <xsd:enumeration value="Swedish"/>
        </xsd:restriction>
      </xsd:simpleType>
    </xsd:element>
    <xsd:element name="Publication_x0020_ID" ma:index="11" nillable="true" ma:displayName="Publication ID" ma:internalName="Publication_x0020_ID">
      <xsd:simpleType>
        <xsd:restriction base="dms:Text">
          <xsd:maxLength value="255"/>
        </xsd:restriction>
      </xsd:simpleType>
    </xsd:element>
  </xsd:schema>
  <xsd:schema xmlns:xsd="http://www.w3.org/2001/XMLSchema" xmlns:dms="http://schemas.microsoft.com/office/2006/documentManagement/types" targetNamespace="731a2cd5-a2bc-4408-9260-afd7df7ee8b1" elementFormDefault="qualified">
    <xsd:import namespace="http://schemas.microsoft.com/office/2006/documentManagement/types"/>
    <xsd:element name="RI_x0020_Document_x0020_Summary" ma:index="9" nillable="true" ma:displayName="RI Document Summary" ma:internalName="RI_x0020_Document_x0020_Summary">
      <xsd:simpleType>
        <xsd:restriction base="dms:Note"/>
      </xsd:simpleType>
    </xsd:element>
    <xsd:element name="RI_x0020_Document_x0020_Type" ma:index="10" nillable="true" ma:displayName="RI Document Type" ma:default="Document" ma:format="Dropdown" ma:internalName="RI_x0020_Document_x0020_Type">
      <xsd:simpleType>
        <xsd:restriction base="dms:Choice">
          <xsd:enumeration value="Document"/>
          <xsd:enumeration value="Image"/>
          <xsd:enumeration value="Multimedia"/>
        </xsd:restriction>
      </xsd:simpleType>
    </xsd:element>
    <xsd:element name="Categories" ma:index="13" nillable="true" ma:displayName="Categories" ma:internalName="Categories">
      <xsd:simpleType>
        <xsd:restriction base="dms:Text"/>
      </xsd:simpleType>
    </xsd:element>
  </xsd:schema>
  <xsd:schema xmlns:xsd="http://www.w3.org/2001/XMLSchema" xmlns:dms="http://schemas.microsoft.com/office/2006/documentManagement/types" targetNamespace="2d126080-db0c-4945-98fd-10e1ca357f93" elementFormDefault="qualified">
    <xsd:import namespace="http://schemas.microsoft.com/office/2006/documentManagement/types"/>
    <xsd:element name="RI_x0020_Document_x0020_Category" ma:index="14" nillable="true" ma:displayName="RI Document Category" ma:list="{0c37ee9d-0044-4ea9-af95-8089b66559df}" ma:internalName="RI_x0020_Document_x0020_Category" ma:showField="Title">
      <xsd:complexType>
        <xsd:complexContent>
          <xsd:extension base="dms:MultiChoiceLookup">
            <xsd:sequence>
              <xsd:element name="Value" type="dms:Lookup" maxOccurs="unbounded" minOccurs="0" nillable="true"/>
            </xsd:sequence>
          </xsd:extension>
        </xsd:complexContent>
      </xsd:complexType>
    </xsd:element>
    <xsd:element name="RI_x0020_Time_x0020_Flag" ma:index="15" ma:displayName="RI Time Flag" ma:default="No" ma:description="Flag docs in XSLT" ma:format="Dropdown" ma:internalName="RI_x0020_Time_x0020_Flag">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4" ma:displayName="Title"/>
        <xsd:element ref="dc:subject" minOccurs="0" maxOccurs="1"/>
        <xsd:element ref="dc:description" minOccurs="0" maxOccurs="1"/>
        <xsd:element name="keywords" minOccurs="0" maxOccurs="1" type="xsd:string" ma:index="1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8DA1C3E-F071-4221-A02A-C7C3EFC705AB}">
  <ds:schemaRefs>
    <ds:schemaRef ds:uri="http://purl.org/dc/terms/"/>
    <ds:schemaRef ds:uri="2d126080-db0c-4945-98fd-10e1ca357f93"/>
    <ds:schemaRef ds:uri="http://purl.org/dc/dcmitype/"/>
    <ds:schemaRef ds:uri="http://schemas.microsoft.com/office/2006/metadata/properties"/>
    <ds:schemaRef ds:uri="e0e11cc8-5b4a-419f-b173-cd19edf4027f"/>
    <ds:schemaRef ds:uri="http://schemas.microsoft.com/office/2006/documentManagement/types"/>
    <ds:schemaRef ds:uri="http://www.w3.org/XML/1998/namespace"/>
    <ds:schemaRef ds:uri="http://purl.org/dc/elements/1.1/"/>
    <ds:schemaRef ds:uri="http://schemas.openxmlformats.org/package/2006/metadata/core-properties"/>
    <ds:schemaRef ds:uri="731a2cd5-a2bc-4408-9260-afd7df7ee8b1"/>
  </ds:schemaRefs>
</ds:datastoreItem>
</file>

<file path=customXml/itemProps2.xml><?xml version="1.0" encoding="utf-8"?>
<ds:datastoreItem xmlns:ds="http://schemas.openxmlformats.org/officeDocument/2006/customXml" ds:itemID="{4934F0B5-1F79-4AB6-B196-D8A7235F555C}">
  <ds:schemaRefs>
    <ds:schemaRef ds:uri="http://schemas.microsoft.com/sharepoint/v3/contenttype/forms"/>
  </ds:schemaRefs>
</ds:datastoreItem>
</file>

<file path=customXml/itemProps3.xml><?xml version="1.0" encoding="utf-8"?>
<ds:datastoreItem xmlns:ds="http://schemas.openxmlformats.org/officeDocument/2006/customXml" ds:itemID="{9E234C3D-9315-4870-AF30-677C18AE1D68}">
  <ds:schemaRefs>
    <ds:schemaRef ds:uri="http://schemas.microsoft.com/office/2006/metadata/longProperties"/>
  </ds:schemaRefs>
</ds:datastoreItem>
</file>

<file path=customXml/itemProps4.xml><?xml version="1.0" encoding="utf-8"?>
<ds:datastoreItem xmlns:ds="http://schemas.openxmlformats.org/officeDocument/2006/customXml" ds:itemID="{F2244772-62FF-44C6-8EA1-44505215C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e11cc8-5b4a-419f-b173-cd19edf4027f"/>
    <ds:schemaRef ds:uri="731a2cd5-a2bc-4408-9260-afd7df7ee8b1"/>
    <ds:schemaRef ds:uri="2d126080-db0c-4945-98fd-10e1ca357f9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KarenCastens:Applications:Microsoft Office 2004:Templates:Presentations:Designs:Bridge in Fog</Template>
  <TotalTime>20872</TotalTime>
  <Words>5296</Words>
  <Application>Microsoft Office PowerPoint</Application>
  <PresentationFormat>On-screen Show (4:3)</PresentationFormat>
  <Paragraphs>711</Paragraphs>
  <Slides>65</Slides>
  <Notes>65</Notes>
  <HiddenSlides>2</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Revised new HP template</vt:lpstr>
      <vt:lpstr>Grants Management Seminar – 16 March 2013</vt:lpstr>
      <vt:lpstr>What we will Cover</vt:lpstr>
      <vt:lpstr>Overview of changes for 2013-14</vt:lpstr>
      <vt:lpstr>Mentor Training, February 27, 2010</vt:lpstr>
      <vt:lpstr>Why have Qualification?</vt:lpstr>
      <vt:lpstr>Club Qualification Requirements</vt:lpstr>
      <vt:lpstr>Memorandum of Understanding</vt:lpstr>
      <vt:lpstr>Online Qualification form</vt:lpstr>
      <vt:lpstr>PowerPoint Presentation</vt:lpstr>
      <vt:lpstr>Grants Management Seminar – 16 March 2013</vt:lpstr>
      <vt:lpstr>Global Grants - Outline</vt:lpstr>
      <vt:lpstr>What is a Global Grant?</vt:lpstr>
      <vt:lpstr>Types of Global Grants</vt:lpstr>
      <vt:lpstr>TRF Global Grant Requirements</vt:lpstr>
      <vt:lpstr>The Rotary Foundation Mission Statement</vt:lpstr>
      <vt:lpstr>TRF Global Grant Requirements</vt:lpstr>
      <vt:lpstr>Rotary Foundation Areas of Focus</vt:lpstr>
      <vt:lpstr>TRF Global Grant Requirements</vt:lpstr>
      <vt:lpstr>District 5340 requirements for 2013-14</vt:lpstr>
      <vt:lpstr>Finding a Project</vt:lpstr>
      <vt:lpstr>“Friends of District . . .”</vt:lpstr>
      <vt:lpstr>Creating a Project</vt:lpstr>
      <vt:lpstr>Global  Grant Funding</vt:lpstr>
      <vt:lpstr>Project Funding: A Basic Grant</vt:lpstr>
      <vt:lpstr>Global Grants – The Process in a Nutshell</vt:lpstr>
      <vt:lpstr>Grants Management Seminar – 16 March 2013</vt:lpstr>
      <vt:lpstr>Grants Management Seminar – 16 March 2013</vt:lpstr>
      <vt:lpstr>Applying for DDF</vt:lpstr>
      <vt:lpstr>Three ways to describe your project</vt:lpstr>
      <vt:lpstr>Entering the DDF request</vt:lpstr>
      <vt:lpstr>Modifying the Description, etc</vt:lpstr>
      <vt:lpstr>Evaluation Criteria for DDF</vt:lpstr>
      <vt:lpstr>DDF Allocations</vt:lpstr>
      <vt:lpstr>Grants Management Seminar – 16 March 2013</vt:lpstr>
      <vt:lpstr>Applying for TRF World Fund Match </vt:lpstr>
      <vt:lpstr>Identifying Primary Contacts</vt:lpstr>
      <vt:lpstr>Applying for TRF World Fund Match </vt:lpstr>
      <vt:lpstr>Advice</vt:lpstr>
      <vt:lpstr>Grants Management Seminar – 16 March 2013</vt:lpstr>
      <vt:lpstr>Measurable Goals</vt:lpstr>
      <vt:lpstr>Sustainability</vt:lpstr>
      <vt:lpstr>Sustainability</vt:lpstr>
      <vt:lpstr>Grants Management Seminar – 16 March 2013</vt:lpstr>
      <vt:lpstr>Project Management</vt:lpstr>
      <vt:lpstr>Project Bank Account</vt:lpstr>
      <vt:lpstr>Collecting Pledged Money</vt:lpstr>
      <vt:lpstr>TRF Funds the Project</vt:lpstr>
      <vt:lpstr>Using the District 5340 Global Grants Website</vt:lpstr>
      <vt:lpstr>Grants Management Seminar – 16 March 2013</vt:lpstr>
      <vt:lpstr>Financial Management</vt:lpstr>
      <vt:lpstr>Memoranda of Understanding</vt:lpstr>
      <vt:lpstr>Grants Management Seminar – 16 March 2013</vt:lpstr>
      <vt:lpstr>Global Grants Project Reporting</vt:lpstr>
      <vt:lpstr>Report Content</vt:lpstr>
      <vt:lpstr>Pitfalls to Avoid</vt:lpstr>
      <vt:lpstr>Congratulations!</vt:lpstr>
      <vt:lpstr>Global Grants Timeline 2013-2014</vt:lpstr>
      <vt:lpstr>Grants Management Seminar – 16 March 2013</vt:lpstr>
      <vt:lpstr>Resources      www.rotary5340.org</vt:lpstr>
      <vt:lpstr>Resources      www.rotary.org</vt:lpstr>
      <vt:lpstr>Links to Information (will be emailed)</vt:lpstr>
      <vt:lpstr>Grants Management Seminar – 16 March 2013</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Vision Plan presentation</dc:title>
  <dc:creator>siegele</dc:creator>
  <cp:lastModifiedBy>John Fistere</cp:lastModifiedBy>
  <cp:revision>806</cp:revision>
  <cp:lastPrinted>2013-03-13T18:13:00Z</cp:lastPrinted>
  <dcterms:created xsi:type="dcterms:W3CDTF">2008-04-18T20:44:41Z</dcterms:created>
  <dcterms:modified xsi:type="dcterms:W3CDTF">2013-03-17T05:53:51Z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